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wdp" ContentType="image/vnd.ms-photo"/>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6"/>
  </p:notesMasterIdLst>
  <p:sldIdLst>
    <p:sldId id="426" r:id="rId2"/>
    <p:sldId id="433" r:id="rId3"/>
    <p:sldId id="487" r:id="rId4"/>
    <p:sldId id="493" r:id="rId5"/>
    <p:sldId id="500" r:id="rId6"/>
    <p:sldId id="477" r:id="rId7"/>
    <p:sldId id="429" r:id="rId8"/>
    <p:sldId id="485" r:id="rId9"/>
    <p:sldId id="491" r:id="rId10"/>
    <p:sldId id="492" r:id="rId11"/>
    <p:sldId id="470" r:id="rId12"/>
    <p:sldId id="496" r:id="rId13"/>
    <p:sldId id="478" r:id="rId14"/>
    <p:sldId id="434" r:id="rId15"/>
  </p:sldIdLst>
  <p:sldSz cx="9144000" cy="5143500" type="screen16x9"/>
  <p:notesSz cx="6858000" cy="9144000"/>
  <p:embeddedFontLst>
    <p:embeddedFont>
      <p:font typeface="MS PGothic" panose="020B0600070205080204" pitchFamily="34" charset="-128"/>
      <p:regular r:id="rId17"/>
    </p:embeddedFont>
    <p:embeddedFont>
      <p:font typeface="Calibri" panose="020F0502020204030204" pitchFamily="34" charset="0"/>
      <p:regular r:id="rId18"/>
      <p:bold r:id="rId19"/>
      <p:italic r:id="rId20"/>
      <p:boldItalic r:id="rId21"/>
    </p:embeddedFont>
    <p:embeddedFont>
      <p:font typeface="Verdana" panose="020B0604030504040204" pitchFamily="34" charset="0"/>
      <p:regular r:id="rId22"/>
      <p:bold r:id="rId23"/>
      <p:italic r:id="rId24"/>
      <p:boldItalic r:id="rId25"/>
    </p:embeddedFont>
    <p:embeddedFont>
      <p:font typeface="Orly's Font 2" panose="020B0604020202020204" charset="0"/>
      <p:regular r:id="rId26"/>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orrie" initials="L" lastIdx="7" clrIdx="0"/>
  <p:cmAuthor id="1" name="MARY ALTIERI"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BC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25" autoAdjust="0"/>
    <p:restoredTop sz="89944" autoAdjust="0"/>
  </p:normalViewPr>
  <p:slideViewPr>
    <p:cSldViewPr>
      <p:cViewPr>
        <p:scale>
          <a:sx n="100" d="100"/>
          <a:sy n="100" d="100"/>
        </p:scale>
        <p:origin x="-72" y="144"/>
      </p:cViewPr>
      <p:guideLst>
        <p:guide orient="horz" pos="1332"/>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howGuides="1">
      <p:cViewPr varScale="1">
        <p:scale>
          <a:sx n="50" d="100"/>
          <a:sy n="50" d="100"/>
        </p:scale>
        <p:origin x="-2934" y="-102"/>
      </p:cViewPr>
      <p:guideLst>
        <p:guide orient="horz" pos="2880"/>
        <p:guide pos="2160"/>
      </p:guideLst>
    </p:cSldViewPr>
  </p:notes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dirty="0"/>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Hook:</a:t>
            </a:r>
            <a:r>
              <a:rPr lang="en-US" baseline="0" dirty="0" smtClean="0"/>
              <a:t> How you do you subtract on a line?</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dirty="0"/>
          </a:p>
        </p:txBody>
      </p:sp>
    </p:spTree>
    <p:extLst>
      <p:ext uri="{BB962C8B-B14F-4D97-AF65-F5344CB8AC3E}">
        <p14:creationId xmlns:p14="http://schemas.microsoft.com/office/powerpoint/2010/main" val="2095878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We can start by locating 38 on the number line – but wait 38 is not on this number line so lets find the closest 10 to which is 40. 38 is 2 less then 40 so we will go back 2 spaces. Now we can subtract 20 by 10s to arrive at 18. 38-10=18</a:t>
            </a:r>
          </a:p>
        </p:txBody>
      </p:sp>
      <p:sp>
        <p:nvSpPr>
          <p:cNvPr id="4" name="Slide Number Placeholder 3"/>
          <p:cNvSpPr>
            <a:spLocks noGrp="1"/>
          </p:cNvSpPr>
          <p:nvPr>
            <p:ph type="sldNum" sz="quarter" idx="10"/>
          </p:nvPr>
        </p:nvSpPr>
        <p:spPr/>
        <p:txBody>
          <a:bodyPr/>
          <a:lstStyle/>
          <a:p>
            <a:fld id="{5AFCE615-EFDB-420A-87DA-FB6ECB7719F7}" type="slidenum">
              <a:rPr lang="en-US" smtClean="0"/>
              <a:t>10</a:t>
            </a:fld>
            <a:endParaRPr lang="en-US" dirty="0"/>
          </a:p>
        </p:txBody>
      </p:sp>
    </p:spTree>
    <p:extLst>
      <p:ext uri="{BB962C8B-B14F-4D97-AF65-F5344CB8AC3E}">
        <p14:creationId xmlns:p14="http://schemas.microsoft.com/office/powerpoint/2010/main" val="22269896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l">
              <a:buFont typeface="Wingdings" pitchFamily="2" charset="2"/>
              <a:buNone/>
            </a:pPr>
            <a:r>
              <a:rPr lang="en-US" sz="1200" dirty="0" smtClean="0">
                <a:solidFill>
                  <a:schemeClr val="accent1"/>
                </a:solidFill>
                <a:latin typeface="Orly's Font 2" pitchFamily="66" charset="0"/>
              </a:rPr>
              <a:t>There are 56 honey jars</a:t>
            </a:r>
            <a:r>
              <a:rPr lang="en-US" sz="1200" baseline="0" dirty="0" smtClean="0">
                <a:solidFill>
                  <a:schemeClr val="accent1"/>
                </a:solidFill>
                <a:latin typeface="Orly's Font 2" pitchFamily="66" charset="0"/>
              </a:rPr>
              <a:t> on the shelf. 32 jars fall off the shelf. How many jars are left?</a:t>
            </a:r>
            <a:endParaRPr lang="en-US" sz="1200" dirty="0" smtClean="0">
              <a:solidFill>
                <a:schemeClr val="accent1"/>
              </a:solidFill>
              <a:latin typeface="Orly's Font 2" pitchFamily="66" charset="0"/>
            </a:endParaRPr>
          </a:p>
        </p:txBody>
      </p:sp>
      <p:sp>
        <p:nvSpPr>
          <p:cNvPr id="4" name="Slide Number Placeholder 3"/>
          <p:cNvSpPr>
            <a:spLocks noGrp="1"/>
          </p:cNvSpPr>
          <p:nvPr>
            <p:ph type="sldNum" sz="quarter" idx="10"/>
          </p:nvPr>
        </p:nvSpPr>
        <p:spPr/>
        <p:txBody>
          <a:bodyPr/>
          <a:lstStyle/>
          <a:p>
            <a:fld id="{5AFCE615-EFDB-420A-87DA-FB6ECB7719F7}" type="slidenum">
              <a:rPr lang="en-US" smtClean="0"/>
              <a:t>11</a:t>
            </a:fld>
            <a:endParaRPr lang="en-US" dirty="0"/>
          </a:p>
        </p:txBody>
      </p:sp>
    </p:spTree>
    <p:extLst>
      <p:ext uri="{BB962C8B-B14F-4D97-AF65-F5344CB8AC3E}">
        <p14:creationId xmlns:p14="http://schemas.microsoft.com/office/powerpoint/2010/main" val="22269896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In this example we are going to start by finding the 56 on the number line. 55 is half way between 50 and 60. </a:t>
            </a:r>
          </a:p>
          <a:p>
            <a:r>
              <a:rPr lang="en-US" baseline="0" dirty="0" smtClean="0"/>
              <a:t>56 is one more than 55. </a:t>
            </a:r>
          </a:p>
        </p:txBody>
      </p:sp>
      <p:sp>
        <p:nvSpPr>
          <p:cNvPr id="4" name="Slide Number Placeholder 3"/>
          <p:cNvSpPr>
            <a:spLocks noGrp="1"/>
          </p:cNvSpPr>
          <p:nvPr>
            <p:ph type="sldNum" sz="quarter" idx="10"/>
          </p:nvPr>
        </p:nvSpPr>
        <p:spPr/>
        <p:txBody>
          <a:bodyPr/>
          <a:lstStyle/>
          <a:p>
            <a:fld id="{5AFCE615-EFDB-420A-87DA-FB6ECB7719F7}" type="slidenum">
              <a:rPr lang="en-US" smtClean="0"/>
              <a:t>12</a:t>
            </a:fld>
            <a:endParaRPr lang="en-US" dirty="0"/>
          </a:p>
        </p:txBody>
      </p:sp>
    </p:spTree>
    <p:extLst>
      <p:ext uri="{BB962C8B-B14F-4D97-AF65-F5344CB8AC3E}">
        <p14:creationId xmlns:p14="http://schemas.microsoft.com/office/powerpoint/2010/main" val="2226989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Next we can decompose 32 into 30 and 2. We can subtract either the 30 or the 2 first. This time let’s subtract the 2; 56 – 2 = 54. Now we will subtract the 3 tens or 30 54 – 30 = 24.</a:t>
            </a:r>
          </a:p>
        </p:txBody>
      </p:sp>
      <p:sp>
        <p:nvSpPr>
          <p:cNvPr id="4" name="Slide Number Placeholder 3"/>
          <p:cNvSpPr>
            <a:spLocks noGrp="1"/>
          </p:cNvSpPr>
          <p:nvPr>
            <p:ph type="sldNum" sz="quarter" idx="10"/>
          </p:nvPr>
        </p:nvSpPr>
        <p:spPr/>
        <p:txBody>
          <a:bodyPr/>
          <a:lstStyle/>
          <a:p>
            <a:fld id="{5AFCE615-EFDB-420A-87DA-FB6ECB7719F7}" type="slidenum">
              <a:rPr lang="en-US" smtClean="0"/>
              <a:t>13</a:t>
            </a:fld>
            <a:endParaRPr lang="en-US" dirty="0"/>
          </a:p>
        </p:txBody>
      </p:sp>
    </p:spTree>
    <p:extLst>
      <p:ext uri="{BB962C8B-B14F-4D97-AF65-F5344CB8AC3E}">
        <p14:creationId xmlns:p14="http://schemas.microsoft.com/office/powerpoint/2010/main" val="22269896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5"/>
                </a:solidFill>
                <a:latin typeface="Orly's Font 2" pitchFamily="66" charset="0"/>
                <a:ea typeface="Verdana" pitchFamily="34" charset="0"/>
                <a:cs typeface="Verdana" pitchFamily="34" charset="0"/>
              </a:rPr>
              <a:t>In this lesson you learned how</a:t>
            </a:r>
            <a:r>
              <a:rPr lang="en-US" sz="1200" baseline="0" dirty="0" smtClean="0">
                <a:solidFill>
                  <a:schemeClr val="accent5"/>
                </a:solidFill>
                <a:latin typeface="Orly's Font 2" pitchFamily="66" charset="0"/>
                <a:ea typeface="Verdana" pitchFamily="34" charset="0"/>
                <a:cs typeface="Verdana" pitchFamily="34" charset="0"/>
              </a:rPr>
              <a:t> to subtract</a:t>
            </a:r>
            <a:r>
              <a:rPr lang="en-US" sz="1200" dirty="0" smtClean="0">
                <a:solidFill>
                  <a:schemeClr val="accent5"/>
                </a:solidFill>
                <a:latin typeface="Orly's Font 2" pitchFamily="66" charset="0"/>
                <a:ea typeface="Verdana" pitchFamily="34" charset="0"/>
                <a:cs typeface="Verdana" pitchFamily="34" charset="0"/>
              </a:rPr>
              <a:t> </a:t>
            </a:r>
            <a:r>
              <a:rPr lang="en-US" sz="1200" dirty="0" smtClean="0">
                <a:solidFill>
                  <a:schemeClr val="accent1"/>
                </a:solidFill>
                <a:latin typeface="Orly's Font 2" pitchFamily="66" charset="0"/>
                <a:ea typeface="Verdana" pitchFamily="34" charset="0"/>
                <a:cs typeface="Verdana" pitchFamily="34" charset="0"/>
              </a:rPr>
              <a:t>by using a number line. </a:t>
            </a:r>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14</a:t>
            </a:fld>
            <a:endParaRPr lang="en-US" dirty="0"/>
          </a:p>
        </p:txBody>
      </p:sp>
    </p:spTree>
    <p:extLst>
      <p:ext uri="{BB962C8B-B14F-4D97-AF65-F5344CB8AC3E}">
        <p14:creationId xmlns:p14="http://schemas.microsoft.com/office/powerpoint/2010/main" val="3320296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Objective: In this lesson you will learn how to</a:t>
            </a:r>
            <a:r>
              <a:rPr lang="en-US" baseline="0" dirty="0" smtClean="0"/>
              <a:t> subtract by using a number line.</a:t>
            </a:r>
            <a:endParaRPr lang="en-US" strike="sngStrike"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dirty="0"/>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Let’s Review: Decomposing</a:t>
            </a:r>
            <a:r>
              <a:rPr lang="en-US" baseline="0" dirty="0" smtClean="0"/>
              <a:t> is taking apart a number. 5 can be decomposed  into 4 ones and 1 one; 23 can be decomposed into 20 and 3.</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i="1"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1"/>
                </a:solidFill>
                <a:latin typeface="Orly's Font 2" pitchFamily="66" charset="0"/>
              </a:rPr>
              <a:t>The arrows at the ends of this number line show that the number line goes on forever in both directions. </a:t>
            </a:r>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dirty="0"/>
          </a:p>
        </p:txBody>
      </p:sp>
    </p:spTree>
    <p:extLst>
      <p:ext uri="{BB962C8B-B14F-4D97-AF65-F5344CB8AC3E}">
        <p14:creationId xmlns:p14="http://schemas.microsoft.com/office/powerpoint/2010/main" val="3286457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Number lines can show any range of numbers. This number line shows 0-30. This one shows 15 to 45 and this one shows 56 to 86. I am sure that you have seen number lines that are longer than these, that is because number lines can be as long or short as we need them to be.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dirty="0"/>
          </a:p>
        </p:txBody>
      </p:sp>
    </p:spTree>
    <p:extLst>
      <p:ext uri="{BB962C8B-B14F-4D97-AF65-F5344CB8AC3E}">
        <p14:creationId xmlns:p14="http://schemas.microsoft.com/office/powerpoint/2010/main" val="20434844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a:t>
            </a:r>
            <a:r>
              <a:rPr lang="en-US" baseline="0" dirty="0" smtClean="0"/>
              <a:t> common misunderstanding is that you can only count by 1s on the number line. </a:t>
            </a:r>
            <a:r>
              <a:rPr lang="en-US" dirty="0" smtClean="0"/>
              <a:t>There</a:t>
            </a:r>
            <a:r>
              <a:rPr lang="en-US" baseline="0" dirty="0" smtClean="0"/>
              <a:t> are many ways to count on a number line. You can count by 1s, 32 to 31  2s, 42 to 40 5s,60 to 55 10s  50 to 40 – by any number!</a:t>
            </a:r>
            <a:endParaRPr lang="en-US" sz="1200" dirty="0" smtClean="0">
              <a:solidFill>
                <a:schemeClr val="accent1"/>
              </a:solidFill>
              <a:latin typeface="Orly's Font 2" pitchFamily="66" charset="0"/>
            </a:endParaRPr>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dirty="0"/>
          </a:p>
        </p:txBody>
      </p:sp>
    </p:spTree>
    <p:extLst>
      <p:ext uri="{BB962C8B-B14F-4D97-AF65-F5344CB8AC3E}">
        <p14:creationId xmlns:p14="http://schemas.microsoft.com/office/powerpoint/2010/main" val="1669814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Here is an example of a number line. Notice that the only numbers that you “see” on this line are 0 – 10 – 20 and 30.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These are not the only numbers on this line. If we take just one section of this number  line we will see that there are other numbers.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Here is just a section of 10 to 20. Notice that we can see all the numbers. The distance between the tick marks represent one, not the tick marks themselves. There are even smaller numbers between each number that you will learn about soon.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dirty="0"/>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Numbers increase as you move right on the number line. Numbers decrease as you move left on the number line.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dirty="0"/>
          </a:p>
        </p:txBody>
      </p:sp>
    </p:spTree>
    <p:extLst>
      <p:ext uri="{BB962C8B-B14F-4D97-AF65-F5344CB8AC3E}">
        <p14:creationId xmlns:p14="http://schemas.microsoft.com/office/powerpoint/2010/main" val="222698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l">
              <a:buFont typeface="Wingdings" pitchFamily="2" charset="2"/>
              <a:buNone/>
            </a:pPr>
            <a:r>
              <a:rPr lang="en-US" sz="1200" dirty="0" smtClean="0">
                <a:solidFill>
                  <a:schemeClr val="accent1"/>
                </a:solidFill>
                <a:latin typeface="Orly's Font 2" pitchFamily="66" charset="0"/>
              </a:rPr>
              <a:t>Jose has 38 balloons. 20 balloons fly away. How many balloons does he have left? </a:t>
            </a:r>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dirty="0"/>
          </a:p>
        </p:txBody>
      </p:sp>
    </p:spTree>
    <p:extLst>
      <p:ext uri="{BB962C8B-B14F-4D97-AF65-F5344CB8AC3E}">
        <p14:creationId xmlns:p14="http://schemas.microsoft.com/office/powerpoint/2010/main" val="2226989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28800" y="1657350"/>
            <a:ext cx="5486400" cy="954107"/>
          </a:xfrm>
        </p:spPr>
        <p:txBody>
          <a:bodyPr>
            <a:spAutoFit/>
          </a:bodyPr>
          <a:lstStyle/>
          <a:p>
            <a:pPr marL="0" indent="0" algn="ctr">
              <a:buNone/>
            </a:pPr>
            <a:r>
              <a:rPr lang="en-US" sz="2800" dirty="0" smtClean="0">
                <a:solidFill>
                  <a:schemeClr val="accent5"/>
                </a:solidFill>
              </a:rPr>
              <a:t>How do you subtract             on a line?</a:t>
            </a:r>
            <a:endParaRPr lang="en-US" sz="2800" dirty="0">
              <a:solidFill>
                <a:schemeClr val="accent5"/>
              </a:solidFill>
            </a:endParaRPr>
          </a:p>
        </p:txBody>
      </p:sp>
      <p:cxnSp>
        <p:nvCxnSpPr>
          <p:cNvPr id="4" name="Straight Connector 3"/>
          <p:cNvCxnSpPr/>
          <p:nvPr/>
        </p:nvCxnSpPr>
        <p:spPr>
          <a:xfrm>
            <a:off x="0" y="3006770"/>
            <a:ext cx="9144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902570" y="927190"/>
            <a:ext cx="3771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38-20 = </a:t>
            </a:r>
          </a:p>
        </p:txBody>
      </p:sp>
      <p:sp>
        <p:nvSpPr>
          <p:cNvPr id="155" name="Oval 154"/>
          <p:cNvSpPr/>
          <p:nvPr/>
        </p:nvSpPr>
        <p:spPr>
          <a:xfrm>
            <a:off x="3912725" y="817956"/>
            <a:ext cx="609793" cy="602833"/>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pic>
        <p:nvPicPr>
          <p:cNvPr id="160" name="Picture 159"/>
          <p:cNvPicPr>
            <a:picLocks noChangeAspect="1"/>
          </p:cNvPicPr>
          <p:nvPr/>
        </p:nvPicPr>
        <p:blipFill rotWithShape="1">
          <a:blip r:embed="rId3">
            <a:extLst>
              <a:ext uri="{BEBA8EAE-BF5A-486C-A8C5-ECC9F3942E4B}">
                <a14:imgProps xmlns:a14="http://schemas.microsoft.com/office/drawing/2010/main">
                  <a14:imgLayer r:embed="rId4">
                    <a14:imgEffect>
                      <a14:backgroundRemoval t="30876" b="43947" l="53853" r="60113"/>
                    </a14:imgEffect>
                  </a14:imgLayer>
                </a14:imgProps>
              </a:ext>
              <a:ext uri="{28A0092B-C50C-407E-A947-70E740481C1C}">
                <a14:useLocalDpi xmlns:a14="http://schemas.microsoft.com/office/drawing/2010/main" val="0"/>
              </a:ext>
            </a:extLst>
          </a:blip>
          <a:srcRect l="53070" t="29242" r="39104" b="54419"/>
          <a:stretch/>
        </p:blipFill>
        <p:spPr>
          <a:xfrm>
            <a:off x="3912725" y="694485"/>
            <a:ext cx="715711" cy="750301"/>
          </a:xfrm>
          <a:prstGeom prst="rect">
            <a:avLst/>
          </a:prstGeom>
          <a:noFill/>
          <a:ln>
            <a:noFill/>
          </a:ln>
        </p:spPr>
      </p:pic>
      <p:sp>
        <p:nvSpPr>
          <p:cNvPr id="162" name="Oval 161"/>
          <p:cNvSpPr/>
          <p:nvPr/>
        </p:nvSpPr>
        <p:spPr>
          <a:xfrm>
            <a:off x="4625120" y="826287"/>
            <a:ext cx="609793" cy="602833"/>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pic>
        <p:nvPicPr>
          <p:cNvPr id="165" name="Picture 164"/>
          <p:cNvPicPr>
            <a:picLocks noChangeAspect="1"/>
          </p:cNvPicPr>
          <p:nvPr/>
        </p:nvPicPr>
        <p:blipFill rotWithShape="1">
          <a:blip r:embed="rId3">
            <a:extLst>
              <a:ext uri="{BEBA8EAE-BF5A-486C-A8C5-ECC9F3942E4B}">
                <a14:imgProps xmlns:a14="http://schemas.microsoft.com/office/drawing/2010/main">
                  <a14:imgLayer r:embed="rId4">
                    <a14:imgEffect>
                      <a14:backgroundRemoval t="30876" b="43947" l="53853" r="60113"/>
                    </a14:imgEffect>
                  </a14:imgLayer>
                </a14:imgProps>
              </a:ext>
              <a:ext uri="{28A0092B-C50C-407E-A947-70E740481C1C}">
                <a14:useLocalDpi xmlns:a14="http://schemas.microsoft.com/office/drawing/2010/main" val="0"/>
              </a:ext>
            </a:extLst>
          </a:blip>
          <a:srcRect l="53070" t="29242" r="39104" b="54419"/>
          <a:stretch/>
        </p:blipFill>
        <p:spPr>
          <a:xfrm>
            <a:off x="4628436" y="670488"/>
            <a:ext cx="715711" cy="750301"/>
          </a:xfrm>
          <a:prstGeom prst="rect">
            <a:avLst/>
          </a:prstGeom>
          <a:noFill/>
          <a:ln>
            <a:noFill/>
          </a:ln>
        </p:spPr>
      </p:pic>
      <p:sp>
        <p:nvSpPr>
          <p:cNvPr id="167" name="Curved Down Arrow 166"/>
          <p:cNvSpPr/>
          <p:nvPr/>
        </p:nvSpPr>
        <p:spPr>
          <a:xfrm>
            <a:off x="674133" y="2457451"/>
            <a:ext cx="8012667" cy="539578"/>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8" name="Curved Down Arrow 167"/>
          <p:cNvSpPr/>
          <p:nvPr/>
        </p:nvSpPr>
        <p:spPr>
          <a:xfrm flipH="1">
            <a:off x="8000999" y="2681614"/>
            <a:ext cx="561021" cy="3739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6" name="TextBox 175"/>
          <p:cNvSpPr txBox="1"/>
          <p:nvPr/>
        </p:nvSpPr>
        <p:spPr>
          <a:xfrm>
            <a:off x="5524104" y="879565"/>
            <a:ext cx="818849" cy="523220"/>
          </a:xfrm>
          <a:prstGeom prst="rect">
            <a:avLst/>
          </a:prstGeom>
          <a:noFill/>
        </p:spPr>
        <p:txBody>
          <a:bodyPr wrap="square" rtlCol="0">
            <a:spAutoFit/>
          </a:bodyPr>
          <a:lstStyle/>
          <a:p>
            <a:r>
              <a:rPr lang="en-US" sz="2800" dirty="0" smtClean="0">
                <a:solidFill>
                  <a:schemeClr val="accent3"/>
                </a:solidFill>
                <a:latin typeface="Orly's Font 2" pitchFamily="66" charset="0"/>
                <a:ea typeface="Verdana" pitchFamily="34" charset="0"/>
                <a:cs typeface="Verdana" pitchFamily="34" charset="0"/>
              </a:rPr>
              <a:t>18</a:t>
            </a:r>
          </a:p>
        </p:txBody>
      </p:sp>
      <p:grpSp>
        <p:nvGrpSpPr>
          <p:cNvPr id="86" name="Group 85"/>
          <p:cNvGrpSpPr/>
          <p:nvPr/>
        </p:nvGrpSpPr>
        <p:grpSpPr>
          <a:xfrm>
            <a:off x="342900" y="2940028"/>
            <a:ext cx="8739834" cy="718392"/>
            <a:chOff x="342900" y="2940028"/>
            <a:chExt cx="8739834" cy="718392"/>
          </a:xfrm>
        </p:grpSpPr>
        <p:grpSp>
          <p:nvGrpSpPr>
            <p:cNvPr id="87" name="Group 86"/>
            <p:cNvGrpSpPr/>
            <p:nvPr/>
          </p:nvGrpSpPr>
          <p:grpSpPr>
            <a:xfrm>
              <a:off x="342900" y="2940028"/>
              <a:ext cx="8739834" cy="718392"/>
              <a:chOff x="-643298" y="2686050"/>
              <a:chExt cx="8739834" cy="718392"/>
            </a:xfrm>
          </p:grpSpPr>
          <p:grpSp>
            <p:nvGrpSpPr>
              <p:cNvPr id="102" name="Group 101"/>
              <p:cNvGrpSpPr/>
              <p:nvPr/>
            </p:nvGrpSpPr>
            <p:grpSpPr>
              <a:xfrm>
                <a:off x="-643298" y="2686050"/>
                <a:ext cx="8739834" cy="252473"/>
                <a:chOff x="-815034" y="3526308"/>
                <a:chExt cx="8739834" cy="252473"/>
              </a:xfrm>
            </p:grpSpPr>
            <p:grpSp>
              <p:nvGrpSpPr>
                <p:cNvPr id="151" name="Group 150"/>
                <p:cNvGrpSpPr/>
                <p:nvPr/>
              </p:nvGrpSpPr>
              <p:grpSpPr>
                <a:xfrm>
                  <a:off x="-815034" y="3577593"/>
                  <a:ext cx="8739834" cy="134303"/>
                  <a:chOff x="-815034" y="3577593"/>
                  <a:chExt cx="8739834" cy="134303"/>
                </a:xfrm>
              </p:grpSpPr>
              <p:sp>
                <p:nvSpPr>
                  <p:cNvPr id="205" name="Oval 204"/>
                  <p:cNvSpPr/>
                  <p:nvPr/>
                </p:nvSpPr>
                <p:spPr bwMode="auto">
                  <a:xfrm>
                    <a:off x="1465263" y="3577593"/>
                    <a:ext cx="117475"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206" name="Oval 205"/>
                  <p:cNvSpPr/>
                  <p:nvPr/>
                </p:nvSpPr>
                <p:spPr bwMode="auto">
                  <a:xfrm>
                    <a:off x="7297610" y="3583308"/>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207" name="Oval 206"/>
                  <p:cNvSpPr/>
                  <p:nvPr/>
                </p:nvSpPr>
                <p:spPr bwMode="auto">
                  <a:xfrm>
                    <a:off x="5322723" y="3583308"/>
                    <a:ext cx="115887"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208" name="Oval 207"/>
                  <p:cNvSpPr/>
                  <p:nvPr/>
                </p:nvSpPr>
                <p:spPr bwMode="auto">
                  <a:xfrm>
                    <a:off x="3412960" y="3577593"/>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209" name="Straight Arrow Connector 208"/>
                  <p:cNvCxnSpPr/>
                  <p:nvPr/>
                </p:nvCxnSpPr>
                <p:spPr bwMode="auto">
                  <a:xfrm flipV="1">
                    <a:off x="-815034" y="3641888"/>
                    <a:ext cx="8739834" cy="10656"/>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cxnSp>
              <p:nvCxnSpPr>
                <p:cNvPr id="152" name="Straight Connector 151"/>
                <p:cNvCxnSpPr/>
                <p:nvPr/>
              </p:nvCxnSpPr>
              <p:spPr bwMode="auto">
                <a:xfrm>
                  <a:off x="152825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bwMode="auto">
                <a:xfrm>
                  <a:off x="17237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bwMode="auto">
                <a:xfrm>
                  <a:off x="191925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bwMode="auto">
                <a:xfrm>
                  <a:off x="211475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bwMode="auto">
                <a:xfrm>
                  <a:off x="3483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bwMode="auto">
                <a:xfrm>
                  <a:off x="23102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bwMode="auto">
                <a:xfrm>
                  <a:off x="25057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bwMode="auto">
                <a:xfrm>
                  <a:off x="270125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bwMode="auto">
                <a:xfrm>
                  <a:off x="28967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bwMode="auto">
                <a:xfrm>
                  <a:off x="309225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bwMode="auto">
                <a:xfrm>
                  <a:off x="328776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bwMode="auto">
                <a:xfrm>
                  <a:off x="539670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bwMode="auto">
                <a:xfrm>
                  <a:off x="559220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bwMode="auto">
                <a:xfrm>
                  <a:off x="57877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bwMode="auto">
                <a:xfrm>
                  <a:off x="598320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bwMode="auto">
                <a:xfrm>
                  <a:off x="735171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bwMode="auto">
                <a:xfrm>
                  <a:off x="61787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p:cNvCxnSpPr/>
                <p:nvPr/>
              </p:nvCxnSpPr>
              <p:spPr bwMode="auto">
                <a:xfrm>
                  <a:off x="637420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p:cNvCxnSpPr/>
                <p:nvPr/>
              </p:nvCxnSpPr>
              <p:spPr bwMode="auto">
                <a:xfrm>
                  <a:off x="656970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3" name="Straight Connector 192"/>
                <p:cNvCxnSpPr/>
                <p:nvPr/>
              </p:nvCxnSpPr>
              <p:spPr bwMode="auto">
                <a:xfrm>
                  <a:off x="676521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p:cNvCxnSpPr/>
                <p:nvPr/>
              </p:nvCxnSpPr>
              <p:spPr bwMode="auto">
                <a:xfrm>
                  <a:off x="696071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5" name="Straight Connector 194"/>
                <p:cNvCxnSpPr/>
                <p:nvPr/>
              </p:nvCxnSpPr>
              <p:spPr bwMode="auto">
                <a:xfrm>
                  <a:off x="715621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p:cNvCxnSpPr/>
                <p:nvPr/>
              </p:nvCxnSpPr>
              <p:spPr bwMode="auto">
                <a:xfrm>
                  <a:off x="36690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7" name="Straight Connector 196"/>
                <p:cNvCxnSpPr/>
                <p:nvPr/>
              </p:nvCxnSpPr>
              <p:spPr bwMode="auto">
                <a:xfrm>
                  <a:off x="386457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8" name="Straight Connector 197"/>
                <p:cNvCxnSpPr/>
                <p:nvPr/>
              </p:nvCxnSpPr>
              <p:spPr bwMode="auto">
                <a:xfrm>
                  <a:off x="406008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p:cNvCxnSpPr/>
                <p:nvPr/>
              </p:nvCxnSpPr>
              <p:spPr bwMode="auto">
                <a:xfrm>
                  <a:off x="425558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p:cNvCxnSpPr/>
                <p:nvPr/>
              </p:nvCxnSpPr>
              <p:spPr bwMode="auto">
                <a:xfrm>
                  <a:off x="445108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p:cNvCxnSpPr/>
                <p:nvPr/>
              </p:nvCxnSpPr>
              <p:spPr bwMode="auto">
                <a:xfrm>
                  <a:off x="46465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p:cNvCxnSpPr/>
                <p:nvPr/>
              </p:nvCxnSpPr>
              <p:spPr bwMode="auto">
                <a:xfrm>
                  <a:off x="484208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p:cNvCxnSpPr/>
                <p:nvPr/>
              </p:nvCxnSpPr>
              <p:spPr bwMode="auto">
                <a:xfrm>
                  <a:off x="503758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p:cNvCxnSpPr/>
                <p:nvPr/>
              </p:nvCxnSpPr>
              <p:spPr bwMode="auto">
                <a:xfrm>
                  <a:off x="52330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3" name="TextBox 102"/>
              <p:cNvSpPr txBox="1"/>
              <p:nvPr/>
            </p:nvSpPr>
            <p:spPr>
              <a:xfrm>
                <a:off x="1405721" y="2925923"/>
                <a:ext cx="750933"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10</a:t>
                </a:r>
              </a:p>
            </p:txBody>
          </p:sp>
          <p:sp>
            <p:nvSpPr>
              <p:cNvPr id="104" name="TextBox 103"/>
              <p:cNvSpPr txBox="1"/>
              <p:nvPr/>
            </p:nvSpPr>
            <p:spPr>
              <a:xfrm>
                <a:off x="3374314" y="2942777"/>
                <a:ext cx="662001"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20</a:t>
                </a:r>
              </a:p>
            </p:txBody>
          </p:sp>
          <p:sp>
            <p:nvSpPr>
              <p:cNvPr id="105" name="TextBox 104"/>
              <p:cNvSpPr txBox="1"/>
              <p:nvPr/>
            </p:nvSpPr>
            <p:spPr>
              <a:xfrm>
                <a:off x="5233619" y="2914916"/>
                <a:ext cx="687722"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30</a:t>
                </a:r>
              </a:p>
            </p:txBody>
          </p:sp>
          <p:sp>
            <p:nvSpPr>
              <p:cNvPr id="106" name="TextBox 105"/>
              <p:cNvSpPr txBox="1"/>
              <p:nvPr/>
            </p:nvSpPr>
            <p:spPr>
              <a:xfrm>
                <a:off x="7231962" y="2900703"/>
                <a:ext cx="687722"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40</a:t>
                </a:r>
              </a:p>
            </p:txBody>
          </p:sp>
        </p:grpSp>
        <p:grpSp>
          <p:nvGrpSpPr>
            <p:cNvPr id="88" name="Group 87"/>
            <p:cNvGrpSpPr/>
            <p:nvPr/>
          </p:nvGrpSpPr>
          <p:grpSpPr>
            <a:xfrm>
              <a:off x="513434" y="2944282"/>
              <a:ext cx="1984228" cy="695088"/>
              <a:chOff x="513434" y="2944282"/>
              <a:chExt cx="1984228" cy="695088"/>
            </a:xfrm>
          </p:grpSpPr>
          <p:grpSp>
            <p:nvGrpSpPr>
              <p:cNvPr id="89" name="Group 88"/>
              <p:cNvGrpSpPr/>
              <p:nvPr/>
            </p:nvGrpSpPr>
            <p:grpSpPr>
              <a:xfrm>
                <a:off x="738153" y="2944282"/>
                <a:ext cx="1759509" cy="252473"/>
                <a:chOff x="309051" y="2402968"/>
                <a:chExt cx="1759509" cy="252473"/>
              </a:xfrm>
            </p:grpSpPr>
            <p:cxnSp>
              <p:nvCxnSpPr>
                <p:cNvPr id="92" name="Straight Connector 91"/>
                <p:cNvCxnSpPr/>
                <p:nvPr/>
              </p:nvCxnSpPr>
              <p:spPr bwMode="auto">
                <a:xfrm>
                  <a:off x="309051"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bwMode="auto">
                <a:xfrm>
                  <a:off x="504552"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bwMode="auto">
                <a:xfrm>
                  <a:off x="700053"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bwMode="auto">
                <a:xfrm>
                  <a:off x="895554"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bwMode="auto">
                <a:xfrm>
                  <a:off x="1091055"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bwMode="auto">
                <a:xfrm>
                  <a:off x="1286556"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bwMode="auto">
                <a:xfrm>
                  <a:off x="1482057"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bwMode="auto">
                <a:xfrm>
                  <a:off x="1677558"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bwMode="auto">
                <a:xfrm>
                  <a:off x="1873059"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bwMode="auto">
                <a:xfrm>
                  <a:off x="2068560"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0" name="Flowchart: Connector 89"/>
              <p:cNvSpPr/>
              <p:nvPr/>
            </p:nvSpPr>
            <p:spPr>
              <a:xfrm>
                <a:off x="676275" y="2997028"/>
                <a:ext cx="114300" cy="122873"/>
              </a:xfrm>
              <a:prstGeom prst="flowChartConnector">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1" name="TextBox 90"/>
              <p:cNvSpPr txBox="1"/>
              <p:nvPr/>
            </p:nvSpPr>
            <p:spPr>
              <a:xfrm>
                <a:off x="513434" y="3177705"/>
                <a:ext cx="454638"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0</a:t>
                </a:r>
              </a:p>
            </p:txBody>
          </p:sp>
        </p:grpSp>
      </p:grpSp>
      <p:sp>
        <p:nvSpPr>
          <p:cNvPr id="210" name="TextBox 209"/>
          <p:cNvSpPr txBox="1"/>
          <p:nvPr/>
        </p:nvSpPr>
        <p:spPr>
          <a:xfrm>
            <a:off x="7825766" y="3165132"/>
            <a:ext cx="687722"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38</a:t>
            </a:r>
          </a:p>
        </p:txBody>
      </p:sp>
      <p:sp>
        <p:nvSpPr>
          <p:cNvPr id="211" name="Rectangle 210"/>
          <p:cNvSpPr/>
          <p:nvPr/>
        </p:nvSpPr>
        <p:spPr>
          <a:xfrm>
            <a:off x="7895416" y="3159804"/>
            <a:ext cx="421761" cy="399947"/>
          </a:xfrm>
          <a:prstGeom prst="rect">
            <a:avLst/>
          </a:prstGeom>
          <a:solidFill>
            <a:srgbClr val="00BCE4">
              <a:alpha val="50196"/>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sp>
        <p:nvSpPr>
          <p:cNvPr id="212" name="Curved Down Arrow 211"/>
          <p:cNvSpPr/>
          <p:nvPr/>
        </p:nvSpPr>
        <p:spPr>
          <a:xfrm flipH="1">
            <a:off x="6057899" y="2652106"/>
            <a:ext cx="2092517" cy="3739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3" name="TextBox 212"/>
          <p:cNvSpPr txBox="1"/>
          <p:nvPr/>
        </p:nvSpPr>
        <p:spPr>
          <a:xfrm>
            <a:off x="5847381" y="3181899"/>
            <a:ext cx="604701"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28</a:t>
            </a:r>
          </a:p>
        </p:txBody>
      </p:sp>
      <p:sp>
        <p:nvSpPr>
          <p:cNvPr id="214" name="Rectangle 213"/>
          <p:cNvSpPr/>
          <p:nvPr/>
        </p:nvSpPr>
        <p:spPr>
          <a:xfrm>
            <a:off x="5933528" y="3154681"/>
            <a:ext cx="421761" cy="399947"/>
          </a:xfrm>
          <a:prstGeom prst="rect">
            <a:avLst/>
          </a:prstGeom>
          <a:solidFill>
            <a:srgbClr val="00BCE4">
              <a:alpha val="50196"/>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sp>
        <p:nvSpPr>
          <p:cNvPr id="215" name="Curved Down Arrow 214"/>
          <p:cNvSpPr/>
          <p:nvPr/>
        </p:nvSpPr>
        <p:spPr>
          <a:xfrm flipH="1">
            <a:off x="4132551" y="2652106"/>
            <a:ext cx="2092517" cy="3739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6" name="TextBox 215"/>
          <p:cNvSpPr txBox="1"/>
          <p:nvPr/>
        </p:nvSpPr>
        <p:spPr>
          <a:xfrm>
            <a:off x="3973949" y="3183585"/>
            <a:ext cx="750933"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18</a:t>
            </a:r>
          </a:p>
        </p:txBody>
      </p:sp>
      <p:sp>
        <p:nvSpPr>
          <p:cNvPr id="217" name="Rectangle 216"/>
          <p:cNvSpPr/>
          <p:nvPr/>
        </p:nvSpPr>
        <p:spPr>
          <a:xfrm>
            <a:off x="4039312" y="3154681"/>
            <a:ext cx="421761" cy="399947"/>
          </a:xfrm>
          <a:prstGeom prst="rect">
            <a:avLst/>
          </a:prstGeom>
          <a:solidFill>
            <a:srgbClr val="00BCE4">
              <a:alpha val="50196"/>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sp>
        <p:nvSpPr>
          <p:cNvPr id="218" name="Rectangle 217"/>
          <p:cNvSpPr/>
          <p:nvPr/>
        </p:nvSpPr>
        <p:spPr>
          <a:xfrm>
            <a:off x="8307336" y="3208563"/>
            <a:ext cx="421761" cy="399947"/>
          </a:xfrm>
          <a:prstGeom prst="rect">
            <a:avLst/>
          </a:prstGeom>
          <a:solidFill>
            <a:srgbClr val="00BCE4">
              <a:alpha val="50196"/>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spTree>
    <p:extLst>
      <p:ext uri="{BB962C8B-B14F-4D97-AF65-F5344CB8AC3E}">
        <p14:creationId xmlns:p14="http://schemas.microsoft.com/office/powerpoint/2010/main" val="2337365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fade">
                                      <p:cBhvr>
                                        <p:cTn id="11" dur="500"/>
                                        <p:tgtEl>
                                          <p:spTgt spid="8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55"/>
                                        </p:tgtEl>
                                        <p:attrNameLst>
                                          <p:attrName>style.visibility</p:attrName>
                                        </p:attrNameLst>
                                      </p:cBhvr>
                                      <p:to>
                                        <p:strVal val="visible"/>
                                      </p:to>
                                    </p:set>
                                    <p:animEffect transition="in" filter="fade">
                                      <p:cBhvr>
                                        <p:cTn id="16" dur="500"/>
                                        <p:tgtEl>
                                          <p:spTgt spid="15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2" nodeType="clickEffect">
                                  <p:stCondLst>
                                    <p:cond delay="0"/>
                                  </p:stCondLst>
                                  <p:childTnLst>
                                    <p:set>
                                      <p:cBhvr>
                                        <p:cTn id="20" dur="1" fill="hold">
                                          <p:stCondLst>
                                            <p:cond delay="0"/>
                                          </p:stCondLst>
                                        </p:cTn>
                                        <p:tgtEl>
                                          <p:spTgt spid="167"/>
                                        </p:tgtEl>
                                        <p:attrNameLst>
                                          <p:attrName>style.visibility</p:attrName>
                                        </p:attrNameLst>
                                      </p:cBhvr>
                                      <p:to>
                                        <p:strVal val="visible"/>
                                      </p:to>
                                    </p:set>
                                    <p:animEffect transition="in" filter="wipe(left)">
                                      <p:cBhvr>
                                        <p:cTn id="21" dur="500"/>
                                        <p:tgtEl>
                                          <p:spTgt spid="16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18"/>
                                        </p:tgtEl>
                                        <p:attrNameLst>
                                          <p:attrName>style.visibility</p:attrName>
                                        </p:attrNameLst>
                                      </p:cBhvr>
                                      <p:to>
                                        <p:strVal val="visible"/>
                                      </p:to>
                                    </p:set>
                                    <p:animEffect transition="in" filter="fade">
                                      <p:cBhvr>
                                        <p:cTn id="26" dur="500"/>
                                        <p:tgtEl>
                                          <p:spTgt spid="218"/>
                                        </p:tgtEl>
                                      </p:cBhvr>
                                    </p:animEffect>
                                  </p:childTnLst>
                                </p:cTn>
                              </p:par>
                              <p:par>
                                <p:cTn id="27" presetID="10" presetClass="exit" presetSubtype="0" fill="hold" grpId="1" nodeType="withEffect">
                                  <p:stCondLst>
                                    <p:cond delay="0"/>
                                  </p:stCondLst>
                                  <p:childTnLst>
                                    <p:animEffect transition="out" filter="fade">
                                      <p:cBhvr>
                                        <p:cTn id="28" dur="500"/>
                                        <p:tgtEl>
                                          <p:spTgt spid="167"/>
                                        </p:tgtEl>
                                      </p:cBhvr>
                                    </p:animEffect>
                                    <p:set>
                                      <p:cBhvr>
                                        <p:cTn id="29" dur="1" fill="hold">
                                          <p:stCondLst>
                                            <p:cond delay="499"/>
                                          </p:stCondLst>
                                        </p:cTn>
                                        <p:tgtEl>
                                          <p:spTgt spid="167"/>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grpId="0" nodeType="clickEffect">
                                  <p:stCondLst>
                                    <p:cond delay="0"/>
                                  </p:stCondLst>
                                  <p:childTnLst>
                                    <p:set>
                                      <p:cBhvr>
                                        <p:cTn id="33" dur="1" fill="hold">
                                          <p:stCondLst>
                                            <p:cond delay="0"/>
                                          </p:stCondLst>
                                        </p:cTn>
                                        <p:tgtEl>
                                          <p:spTgt spid="168"/>
                                        </p:tgtEl>
                                        <p:attrNameLst>
                                          <p:attrName>style.visibility</p:attrName>
                                        </p:attrNameLst>
                                      </p:cBhvr>
                                      <p:to>
                                        <p:strVal val="visible"/>
                                      </p:to>
                                    </p:set>
                                    <p:animEffect transition="in" filter="wipe(right)">
                                      <p:cBhvr>
                                        <p:cTn id="34" dur="500"/>
                                        <p:tgtEl>
                                          <p:spTgt spid="168"/>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iterate type="lt">
                                    <p:tmAbs val="80"/>
                                  </p:iterate>
                                  <p:childTnLst>
                                    <p:set>
                                      <p:cBhvr>
                                        <p:cTn id="38" dur="1" fill="hold">
                                          <p:stCondLst>
                                            <p:cond delay="0"/>
                                          </p:stCondLst>
                                        </p:cTn>
                                        <p:tgtEl>
                                          <p:spTgt spid="210"/>
                                        </p:tgtEl>
                                        <p:attrNameLst>
                                          <p:attrName>style.visibility</p:attrName>
                                        </p:attrNameLst>
                                      </p:cBhvr>
                                      <p:to>
                                        <p:strVal val="visible"/>
                                      </p:to>
                                    </p:set>
                                  </p:childTnLst>
                                </p:cTn>
                              </p:par>
                              <p:par>
                                <p:cTn id="39" presetID="10" presetClass="entr" presetSubtype="0"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fade">
                                      <p:cBhvr>
                                        <p:cTn id="41" dur="500"/>
                                        <p:tgtEl>
                                          <p:spTgt spid="211"/>
                                        </p:tgtEl>
                                      </p:cBhvr>
                                    </p:animEffect>
                                  </p:childTnLst>
                                </p:cTn>
                              </p:par>
                              <p:par>
                                <p:cTn id="42" presetID="10" presetClass="exit" presetSubtype="0" fill="hold" grpId="1" nodeType="withEffect">
                                  <p:stCondLst>
                                    <p:cond delay="0"/>
                                  </p:stCondLst>
                                  <p:childTnLst>
                                    <p:animEffect transition="out" filter="fade">
                                      <p:cBhvr>
                                        <p:cTn id="43" dur="500"/>
                                        <p:tgtEl>
                                          <p:spTgt spid="218"/>
                                        </p:tgtEl>
                                      </p:cBhvr>
                                    </p:animEffect>
                                    <p:set>
                                      <p:cBhvr>
                                        <p:cTn id="44" dur="1" fill="hold">
                                          <p:stCondLst>
                                            <p:cond delay="499"/>
                                          </p:stCondLst>
                                        </p:cTn>
                                        <p:tgtEl>
                                          <p:spTgt spid="218"/>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60"/>
                                        </p:tgtEl>
                                        <p:attrNameLst>
                                          <p:attrName>style.visibility</p:attrName>
                                        </p:attrNameLst>
                                      </p:cBhvr>
                                      <p:to>
                                        <p:strVal val="visible"/>
                                      </p:to>
                                    </p:set>
                                    <p:animEffect transition="in" filter="fade">
                                      <p:cBhvr>
                                        <p:cTn id="49" dur="500"/>
                                        <p:tgtEl>
                                          <p:spTgt spid="160"/>
                                        </p:tgtEl>
                                      </p:cBhvr>
                                    </p:animEffect>
                                  </p:childTnLst>
                                </p:cTn>
                              </p:par>
                              <p:par>
                                <p:cTn id="50" presetID="10" presetClass="exit" presetSubtype="0" fill="hold" grpId="1" nodeType="withEffect">
                                  <p:stCondLst>
                                    <p:cond delay="0"/>
                                  </p:stCondLst>
                                  <p:childTnLst>
                                    <p:animEffect transition="out" filter="fade">
                                      <p:cBhvr>
                                        <p:cTn id="51" dur="500"/>
                                        <p:tgtEl>
                                          <p:spTgt spid="155"/>
                                        </p:tgtEl>
                                      </p:cBhvr>
                                    </p:animEffect>
                                    <p:set>
                                      <p:cBhvr>
                                        <p:cTn id="52" dur="1" fill="hold">
                                          <p:stCondLst>
                                            <p:cond delay="499"/>
                                          </p:stCondLst>
                                        </p:cTn>
                                        <p:tgtEl>
                                          <p:spTgt spid="15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62"/>
                                        </p:tgtEl>
                                        <p:attrNameLst>
                                          <p:attrName>style.visibility</p:attrName>
                                        </p:attrNameLst>
                                      </p:cBhvr>
                                      <p:to>
                                        <p:strVal val="visible"/>
                                      </p:to>
                                    </p:set>
                                    <p:animEffect transition="in" filter="fade">
                                      <p:cBhvr>
                                        <p:cTn id="57" dur="500"/>
                                        <p:tgtEl>
                                          <p:spTgt spid="16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2" fill="hold" grpId="0" nodeType="clickEffect">
                                  <p:stCondLst>
                                    <p:cond delay="0"/>
                                  </p:stCondLst>
                                  <p:childTnLst>
                                    <p:set>
                                      <p:cBhvr>
                                        <p:cTn id="61" dur="1" fill="hold">
                                          <p:stCondLst>
                                            <p:cond delay="0"/>
                                          </p:stCondLst>
                                        </p:cTn>
                                        <p:tgtEl>
                                          <p:spTgt spid="212"/>
                                        </p:tgtEl>
                                        <p:attrNameLst>
                                          <p:attrName>style.visibility</p:attrName>
                                        </p:attrNameLst>
                                      </p:cBhvr>
                                      <p:to>
                                        <p:strVal val="visible"/>
                                      </p:to>
                                    </p:set>
                                    <p:animEffect transition="in" filter="wipe(right)">
                                      <p:cBhvr>
                                        <p:cTn id="62" dur="500"/>
                                        <p:tgtEl>
                                          <p:spTgt spid="212"/>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iterate type="lt">
                                    <p:tmAbs val="80"/>
                                  </p:iterate>
                                  <p:childTnLst>
                                    <p:set>
                                      <p:cBhvr>
                                        <p:cTn id="66" dur="1" fill="hold">
                                          <p:stCondLst>
                                            <p:cond delay="0"/>
                                          </p:stCondLst>
                                        </p:cTn>
                                        <p:tgtEl>
                                          <p:spTgt spid="213"/>
                                        </p:tgtEl>
                                        <p:attrNameLst>
                                          <p:attrName>style.visibility</p:attrName>
                                        </p:attrNameLst>
                                      </p:cBhvr>
                                      <p:to>
                                        <p:strVal val="visible"/>
                                      </p:to>
                                    </p:set>
                                  </p:childTnLst>
                                </p:cTn>
                              </p:par>
                              <p:par>
                                <p:cTn id="67" presetID="10" presetClass="entr" presetSubtype="0" fill="hold" grpId="0" nodeType="withEffect">
                                  <p:stCondLst>
                                    <p:cond delay="0"/>
                                  </p:stCondLst>
                                  <p:childTnLst>
                                    <p:set>
                                      <p:cBhvr>
                                        <p:cTn id="68" dur="1" fill="hold">
                                          <p:stCondLst>
                                            <p:cond delay="0"/>
                                          </p:stCondLst>
                                        </p:cTn>
                                        <p:tgtEl>
                                          <p:spTgt spid="214"/>
                                        </p:tgtEl>
                                        <p:attrNameLst>
                                          <p:attrName>style.visibility</p:attrName>
                                        </p:attrNameLst>
                                      </p:cBhvr>
                                      <p:to>
                                        <p:strVal val="visible"/>
                                      </p:to>
                                    </p:set>
                                    <p:animEffect transition="in" filter="fade">
                                      <p:cBhvr>
                                        <p:cTn id="69" dur="500"/>
                                        <p:tgtEl>
                                          <p:spTgt spid="214"/>
                                        </p:tgtEl>
                                      </p:cBhvr>
                                    </p:animEffect>
                                  </p:childTnLst>
                                </p:cTn>
                              </p:par>
                              <p:par>
                                <p:cTn id="70" presetID="10" presetClass="exit" presetSubtype="0" fill="hold" grpId="1" nodeType="withEffect">
                                  <p:stCondLst>
                                    <p:cond delay="0"/>
                                  </p:stCondLst>
                                  <p:childTnLst>
                                    <p:animEffect transition="out" filter="fade">
                                      <p:cBhvr>
                                        <p:cTn id="71" dur="500"/>
                                        <p:tgtEl>
                                          <p:spTgt spid="211"/>
                                        </p:tgtEl>
                                      </p:cBhvr>
                                    </p:animEffect>
                                    <p:set>
                                      <p:cBhvr>
                                        <p:cTn id="72" dur="1" fill="hold">
                                          <p:stCondLst>
                                            <p:cond delay="499"/>
                                          </p:stCondLst>
                                        </p:cTn>
                                        <p:tgtEl>
                                          <p:spTgt spid="211"/>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ntr" presetSubtype="2" fill="hold" grpId="0" nodeType="clickEffect">
                                  <p:stCondLst>
                                    <p:cond delay="0"/>
                                  </p:stCondLst>
                                  <p:childTnLst>
                                    <p:set>
                                      <p:cBhvr>
                                        <p:cTn id="76" dur="1" fill="hold">
                                          <p:stCondLst>
                                            <p:cond delay="0"/>
                                          </p:stCondLst>
                                        </p:cTn>
                                        <p:tgtEl>
                                          <p:spTgt spid="215"/>
                                        </p:tgtEl>
                                        <p:attrNameLst>
                                          <p:attrName>style.visibility</p:attrName>
                                        </p:attrNameLst>
                                      </p:cBhvr>
                                      <p:to>
                                        <p:strVal val="visible"/>
                                      </p:to>
                                    </p:set>
                                    <p:animEffect transition="in" filter="wipe(right)">
                                      <p:cBhvr>
                                        <p:cTn id="77" dur="500"/>
                                        <p:tgtEl>
                                          <p:spTgt spid="215"/>
                                        </p:tgtEl>
                                      </p:cBhvr>
                                    </p:animEffec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grpId="0" nodeType="clickEffect">
                                  <p:stCondLst>
                                    <p:cond delay="0"/>
                                  </p:stCondLst>
                                  <p:iterate type="lt">
                                    <p:tmAbs val="80"/>
                                  </p:iterate>
                                  <p:childTnLst>
                                    <p:set>
                                      <p:cBhvr>
                                        <p:cTn id="81" dur="1" fill="hold">
                                          <p:stCondLst>
                                            <p:cond delay="0"/>
                                          </p:stCondLst>
                                        </p:cTn>
                                        <p:tgtEl>
                                          <p:spTgt spid="216"/>
                                        </p:tgtEl>
                                        <p:attrNameLst>
                                          <p:attrName>style.visibility</p:attrName>
                                        </p:attrNameLst>
                                      </p:cBhvr>
                                      <p:to>
                                        <p:strVal val="visible"/>
                                      </p:to>
                                    </p:set>
                                  </p:childTnLst>
                                </p:cTn>
                              </p:par>
                              <p:par>
                                <p:cTn id="82" presetID="10" presetClass="entr" presetSubtype="0" fill="hold" grpId="0" nodeType="withEffect">
                                  <p:stCondLst>
                                    <p:cond delay="0"/>
                                  </p:stCondLst>
                                  <p:childTnLst>
                                    <p:set>
                                      <p:cBhvr>
                                        <p:cTn id="83" dur="1" fill="hold">
                                          <p:stCondLst>
                                            <p:cond delay="0"/>
                                          </p:stCondLst>
                                        </p:cTn>
                                        <p:tgtEl>
                                          <p:spTgt spid="217"/>
                                        </p:tgtEl>
                                        <p:attrNameLst>
                                          <p:attrName>style.visibility</p:attrName>
                                        </p:attrNameLst>
                                      </p:cBhvr>
                                      <p:to>
                                        <p:strVal val="visible"/>
                                      </p:to>
                                    </p:set>
                                    <p:animEffect transition="in" filter="fade">
                                      <p:cBhvr>
                                        <p:cTn id="84" dur="500"/>
                                        <p:tgtEl>
                                          <p:spTgt spid="217"/>
                                        </p:tgtEl>
                                      </p:cBhvr>
                                    </p:animEffect>
                                  </p:childTnLst>
                                </p:cTn>
                              </p:par>
                              <p:par>
                                <p:cTn id="85" presetID="10" presetClass="exit" presetSubtype="0" fill="hold" grpId="1" nodeType="withEffect">
                                  <p:stCondLst>
                                    <p:cond delay="0"/>
                                  </p:stCondLst>
                                  <p:childTnLst>
                                    <p:animEffect transition="out" filter="fade">
                                      <p:cBhvr>
                                        <p:cTn id="86" dur="500"/>
                                        <p:tgtEl>
                                          <p:spTgt spid="214"/>
                                        </p:tgtEl>
                                      </p:cBhvr>
                                    </p:animEffect>
                                    <p:set>
                                      <p:cBhvr>
                                        <p:cTn id="87" dur="1" fill="hold">
                                          <p:stCondLst>
                                            <p:cond delay="499"/>
                                          </p:stCondLst>
                                        </p:cTn>
                                        <p:tgtEl>
                                          <p:spTgt spid="214"/>
                                        </p:tgtEl>
                                        <p:attrNameLst>
                                          <p:attrName>style.visibility</p:attrName>
                                        </p:attrNameLst>
                                      </p:cBhvr>
                                      <p:to>
                                        <p:strVal val="hidden"/>
                                      </p:to>
                                    </p:set>
                                  </p:childTnLst>
                                </p:cTn>
                              </p:par>
                              <p:par>
                                <p:cTn id="88" presetID="10" presetClass="entr" presetSubtype="0" fill="hold" nodeType="withEffect">
                                  <p:stCondLst>
                                    <p:cond delay="0"/>
                                  </p:stCondLst>
                                  <p:childTnLst>
                                    <p:set>
                                      <p:cBhvr>
                                        <p:cTn id="89" dur="1" fill="hold">
                                          <p:stCondLst>
                                            <p:cond delay="0"/>
                                          </p:stCondLst>
                                        </p:cTn>
                                        <p:tgtEl>
                                          <p:spTgt spid="165"/>
                                        </p:tgtEl>
                                        <p:attrNameLst>
                                          <p:attrName>style.visibility</p:attrName>
                                        </p:attrNameLst>
                                      </p:cBhvr>
                                      <p:to>
                                        <p:strVal val="visible"/>
                                      </p:to>
                                    </p:set>
                                    <p:animEffect transition="in" filter="fade">
                                      <p:cBhvr>
                                        <p:cTn id="90" dur="500"/>
                                        <p:tgtEl>
                                          <p:spTgt spid="165"/>
                                        </p:tgtEl>
                                      </p:cBhvr>
                                    </p:animEffect>
                                  </p:childTnLst>
                                </p:cTn>
                              </p:par>
                              <p:par>
                                <p:cTn id="91" presetID="10" presetClass="exit" presetSubtype="0" fill="hold" grpId="1" nodeType="withEffect">
                                  <p:stCondLst>
                                    <p:cond delay="0"/>
                                  </p:stCondLst>
                                  <p:childTnLst>
                                    <p:animEffect transition="out" filter="fade">
                                      <p:cBhvr>
                                        <p:cTn id="92" dur="500"/>
                                        <p:tgtEl>
                                          <p:spTgt spid="162"/>
                                        </p:tgtEl>
                                      </p:cBhvr>
                                    </p:animEffect>
                                    <p:set>
                                      <p:cBhvr>
                                        <p:cTn id="93" dur="1" fill="hold">
                                          <p:stCondLst>
                                            <p:cond delay="499"/>
                                          </p:stCondLst>
                                        </p:cTn>
                                        <p:tgtEl>
                                          <p:spTgt spid="162"/>
                                        </p:tgtEl>
                                        <p:attrNameLst>
                                          <p:attrName>style.visibility</p:attrName>
                                        </p:attrNameLst>
                                      </p:cBhvr>
                                      <p:to>
                                        <p:strVal val="hidden"/>
                                      </p:to>
                                    </p:set>
                                  </p:childTnLst>
                                </p:cTn>
                              </p:par>
                            </p:childTnLst>
                          </p:cTn>
                        </p:par>
                      </p:childTnLst>
                    </p:cTn>
                  </p:par>
                  <p:par>
                    <p:cTn id="94" fill="hold">
                      <p:stCondLst>
                        <p:cond delay="indefinite"/>
                      </p:stCondLst>
                      <p:childTnLst>
                        <p:par>
                          <p:cTn id="95" fill="hold">
                            <p:stCondLst>
                              <p:cond delay="0"/>
                            </p:stCondLst>
                            <p:childTnLst>
                              <p:par>
                                <p:cTn id="96" presetID="1" presetClass="entr" presetSubtype="0" fill="hold" grpId="0" nodeType="clickEffect">
                                  <p:stCondLst>
                                    <p:cond delay="0"/>
                                  </p:stCondLst>
                                  <p:iterate type="lt">
                                    <p:tmAbs val="80"/>
                                  </p:iterate>
                                  <p:childTnLst>
                                    <p:set>
                                      <p:cBhvr>
                                        <p:cTn id="97" dur="1" fill="hold">
                                          <p:stCondLst>
                                            <p:cond delay="0"/>
                                          </p:stCondLst>
                                        </p:cTn>
                                        <p:tgtEl>
                                          <p:spTgt spid="1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5" grpId="0" animBg="1"/>
      <p:bldP spid="155" grpId="1" animBg="1"/>
      <p:bldP spid="162" grpId="0" animBg="1"/>
      <p:bldP spid="162" grpId="1" animBg="1"/>
      <p:bldP spid="167" grpId="1" animBg="1"/>
      <p:bldP spid="167" grpId="2" animBg="1"/>
      <p:bldP spid="168" grpId="0" animBg="1"/>
      <p:bldP spid="176" grpId="0"/>
      <p:bldP spid="210" grpId="0"/>
      <p:bldP spid="211" grpId="0" animBg="1"/>
      <p:bldP spid="211" grpId="1" animBg="1"/>
      <p:bldP spid="212" grpId="0" animBg="1"/>
      <p:bldP spid="213" grpId="0"/>
      <p:bldP spid="214" grpId="0" animBg="1"/>
      <p:bldP spid="214" grpId="1" animBg="1"/>
      <p:bldP spid="215" grpId="0" animBg="1"/>
      <p:bldP spid="216" grpId="0"/>
      <p:bldP spid="217" grpId="0" animBg="1"/>
      <p:bldP spid="218" grpId="0" animBg="1"/>
      <p:bldP spid="21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1257300" y="885825"/>
            <a:ext cx="66294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There are 56 honey jars on the shelf. 32 jars fall off the shelf. How many jars are left?</a:t>
            </a:r>
          </a:p>
        </p:txBody>
      </p:sp>
      <p:grpSp>
        <p:nvGrpSpPr>
          <p:cNvPr id="5" name="Group 4"/>
          <p:cNvGrpSpPr/>
          <p:nvPr/>
        </p:nvGrpSpPr>
        <p:grpSpPr>
          <a:xfrm>
            <a:off x="1028700" y="2366070"/>
            <a:ext cx="7086600" cy="2240738"/>
            <a:chOff x="1143000" y="2270820"/>
            <a:chExt cx="7086600" cy="2240738"/>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33411" t="17952" r="47825" b="41387"/>
            <a:stretch/>
          </p:blipFill>
          <p:spPr>
            <a:xfrm>
              <a:off x="1143000" y="2270820"/>
              <a:ext cx="1257300" cy="1368308"/>
            </a:xfrm>
            <a:prstGeom prst="rect">
              <a:avLst/>
            </a:prstGeom>
          </p:spPr>
        </p:pic>
        <p:pic>
          <p:nvPicPr>
            <p:cNvPr id="27" name="Picture 26"/>
            <p:cNvPicPr>
              <a:picLocks noChangeAspect="1"/>
            </p:cNvPicPr>
            <p:nvPr/>
          </p:nvPicPr>
          <p:blipFill rotWithShape="1">
            <a:blip r:embed="rId3">
              <a:extLst>
                <a:ext uri="{28A0092B-C50C-407E-A947-70E740481C1C}">
                  <a14:useLocalDpi xmlns:a14="http://schemas.microsoft.com/office/drawing/2010/main" val="0"/>
                </a:ext>
              </a:extLst>
            </a:blip>
            <a:srcRect l="33411" t="17952" r="47825" b="41387"/>
            <a:stretch/>
          </p:blipFill>
          <p:spPr>
            <a:xfrm>
              <a:off x="2628900" y="3143250"/>
              <a:ext cx="1257300" cy="1368308"/>
            </a:xfrm>
            <a:prstGeom prst="rect">
              <a:avLst/>
            </a:prstGeom>
          </p:spPr>
        </p:pic>
        <p:pic>
          <p:nvPicPr>
            <p:cNvPr id="28" name="Picture 27"/>
            <p:cNvPicPr>
              <a:picLocks noChangeAspect="1"/>
            </p:cNvPicPr>
            <p:nvPr/>
          </p:nvPicPr>
          <p:blipFill rotWithShape="1">
            <a:blip r:embed="rId3">
              <a:extLst>
                <a:ext uri="{28A0092B-C50C-407E-A947-70E740481C1C}">
                  <a14:useLocalDpi xmlns:a14="http://schemas.microsoft.com/office/drawing/2010/main" val="0"/>
                </a:ext>
              </a:extLst>
            </a:blip>
            <a:srcRect l="33411" t="17952" r="47825" b="41387"/>
            <a:stretch/>
          </p:blipFill>
          <p:spPr>
            <a:xfrm>
              <a:off x="5486400" y="3143250"/>
              <a:ext cx="1257300" cy="1368308"/>
            </a:xfrm>
            <a:prstGeom prst="rect">
              <a:avLst/>
            </a:prstGeom>
          </p:spPr>
        </p:pic>
        <p:pic>
          <p:nvPicPr>
            <p:cNvPr id="29" name="Picture 28"/>
            <p:cNvPicPr>
              <a:picLocks noChangeAspect="1"/>
            </p:cNvPicPr>
            <p:nvPr/>
          </p:nvPicPr>
          <p:blipFill rotWithShape="1">
            <a:blip r:embed="rId3">
              <a:extLst>
                <a:ext uri="{28A0092B-C50C-407E-A947-70E740481C1C}">
                  <a14:useLocalDpi xmlns:a14="http://schemas.microsoft.com/office/drawing/2010/main" val="0"/>
                </a:ext>
              </a:extLst>
            </a:blip>
            <a:srcRect l="33411" t="17952" r="47825" b="41387"/>
            <a:stretch/>
          </p:blipFill>
          <p:spPr>
            <a:xfrm>
              <a:off x="4057650" y="2270820"/>
              <a:ext cx="1257300" cy="1368308"/>
            </a:xfrm>
            <a:prstGeom prst="rect">
              <a:avLst/>
            </a:prstGeom>
          </p:spPr>
        </p:pic>
        <p:pic>
          <p:nvPicPr>
            <p:cNvPr id="30" name="Picture 29"/>
            <p:cNvPicPr>
              <a:picLocks noChangeAspect="1"/>
            </p:cNvPicPr>
            <p:nvPr/>
          </p:nvPicPr>
          <p:blipFill rotWithShape="1">
            <a:blip r:embed="rId3">
              <a:extLst>
                <a:ext uri="{28A0092B-C50C-407E-A947-70E740481C1C}">
                  <a14:useLocalDpi xmlns:a14="http://schemas.microsoft.com/office/drawing/2010/main" val="0"/>
                </a:ext>
              </a:extLst>
            </a:blip>
            <a:srcRect l="33411" t="17952" r="47825" b="41387"/>
            <a:stretch/>
          </p:blipFill>
          <p:spPr>
            <a:xfrm>
              <a:off x="6972300" y="2270820"/>
              <a:ext cx="1257300" cy="1368308"/>
            </a:xfrm>
            <a:prstGeom prst="rect">
              <a:avLst/>
            </a:prstGeom>
          </p:spPr>
        </p:pic>
      </p:gr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902570" y="927190"/>
            <a:ext cx="3771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rPr>
              <a:t>5</a:t>
            </a:r>
            <a:r>
              <a:rPr lang="en-US" sz="2800" dirty="0" smtClean="0">
                <a:solidFill>
                  <a:schemeClr val="accent1"/>
                </a:solidFill>
                <a:latin typeface="Orly's Font 2" pitchFamily="66" charset="0"/>
              </a:rPr>
              <a:t>6 - 32 = </a:t>
            </a:r>
          </a:p>
        </p:txBody>
      </p:sp>
      <p:pic>
        <p:nvPicPr>
          <p:cNvPr id="60" name="Picture 59"/>
          <p:cNvPicPr>
            <a:picLocks noChangeAspect="1"/>
          </p:cNvPicPr>
          <p:nvPr/>
        </p:nvPicPr>
        <p:blipFill rotWithShape="1">
          <a:blip r:embed="rId3">
            <a:extLst>
              <a:ext uri="{BEBA8EAE-BF5A-486C-A8C5-ECC9F3942E4B}">
                <a14:imgProps xmlns:a14="http://schemas.microsoft.com/office/drawing/2010/main">
                  <a14:imgLayer r:embed="rId4">
                    <a14:imgEffect>
                      <a14:backgroundRemoval t="30876" b="43947" l="53853" r="60113"/>
                    </a14:imgEffect>
                  </a14:imgLayer>
                </a14:imgProps>
              </a:ext>
              <a:ext uri="{28A0092B-C50C-407E-A947-70E740481C1C}">
                <a14:useLocalDpi xmlns:a14="http://schemas.microsoft.com/office/drawing/2010/main" val="0"/>
              </a:ext>
            </a:extLst>
          </a:blip>
          <a:srcRect l="53070" t="29242" r="39104" b="54419"/>
          <a:stretch/>
        </p:blipFill>
        <p:spPr>
          <a:xfrm>
            <a:off x="3896567" y="653374"/>
            <a:ext cx="715711" cy="750301"/>
          </a:xfrm>
          <a:prstGeom prst="rect">
            <a:avLst/>
          </a:prstGeom>
          <a:noFill/>
          <a:ln>
            <a:noFill/>
          </a:ln>
        </p:spPr>
      </p:pic>
      <p:sp>
        <p:nvSpPr>
          <p:cNvPr id="58" name="TextBox 57"/>
          <p:cNvSpPr txBox="1"/>
          <p:nvPr/>
        </p:nvSpPr>
        <p:spPr>
          <a:xfrm>
            <a:off x="7411178" y="3154680"/>
            <a:ext cx="687722"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56</a:t>
            </a:r>
          </a:p>
        </p:txBody>
      </p:sp>
      <p:sp>
        <p:nvSpPr>
          <p:cNvPr id="59" name="Rectangle 58"/>
          <p:cNvSpPr/>
          <p:nvPr/>
        </p:nvSpPr>
        <p:spPr>
          <a:xfrm>
            <a:off x="7445782" y="3154995"/>
            <a:ext cx="561364" cy="399947"/>
          </a:xfrm>
          <a:prstGeom prst="rect">
            <a:avLst/>
          </a:prstGeom>
          <a:solidFill>
            <a:srgbClr val="00BCE4">
              <a:alpha val="50196"/>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grpSp>
        <p:nvGrpSpPr>
          <p:cNvPr id="4" name="Group 3"/>
          <p:cNvGrpSpPr/>
          <p:nvPr/>
        </p:nvGrpSpPr>
        <p:grpSpPr>
          <a:xfrm>
            <a:off x="342900" y="2940028"/>
            <a:ext cx="8739834" cy="718392"/>
            <a:chOff x="342900" y="2940028"/>
            <a:chExt cx="8739834" cy="718392"/>
          </a:xfrm>
        </p:grpSpPr>
        <p:grpSp>
          <p:nvGrpSpPr>
            <p:cNvPr id="13" name="Group 12"/>
            <p:cNvGrpSpPr/>
            <p:nvPr/>
          </p:nvGrpSpPr>
          <p:grpSpPr>
            <a:xfrm>
              <a:off x="342900" y="2940028"/>
              <a:ext cx="8739834" cy="718392"/>
              <a:chOff x="-643298" y="2686050"/>
              <a:chExt cx="8739834" cy="718392"/>
            </a:xfrm>
          </p:grpSpPr>
          <p:grpSp>
            <p:nvGrpSpPr>
              <p:cNvPr id="14" name="Group 13"/>
              <p:cNvGrpSpPr/>
              <p:nvPr/>
            </p:nvGrpSpPr>
            <p:grpSpPr>
              <a:xfrm>
                <a:off x="-643298" y="2686050"/>
                <a:ext cx="8739834" cy="252473"/>
                <a:chOff x="-815034" y="3526308"/>
                <a:chExt cx="8739834" cy="252473"/>
              </a:xfrm>
            </p:grpSpPr>
            <p:grpSp>
              <p:nvGrpSpPr>
                <p:cNvPr id="19" name="Group 18"/>
                <p:cNvGrpSpPr/>
                <p:nvPr/>
              </p:nvGrpSpPr>
              <p:grpSpPr>
                <a:xfrm>
                  <a:off x="-815034" y="3577593"/>
                  <a:ext cx="8739834" cy="134303"/>
                  <a:chOff x="-815034" y="3577593"/>
                  <a:chExt cx="8739834" cy="134303"/>
                </a:xfrm>
              </p:grpSpPr>
              <p:sp>
                <p:nvSpPr>
                  <p:cNvPr id="51" name="Oval 50"/>
                  <p:cNvSpPr/>
                  <p:nvPr/>
                </p:nvSpPr>
                <p:spPr bwMode="auto">
                  <a:xfrm>
                    <a:off x="1465263" y="3577593"/>
                    <a:ext cx="117475"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52" name="Oval 51"/>
                  <p:cNvSpPr/>
                  <p:nvPr/>
                </p:nvSpPr>
                <p:spPr bwMode="auto">
                  <a:xfrm>
                    <a:off x="7297610" y="3583308"/>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53" name="Oval 52"/>
                  <p:cNvSpPr/>
                  <p:nvPr/>
                </p:nvSpPr>
                <p:spPr bwMode="auto">
                  <a:xfrm>
                    <a:off x="5322723" y="3583308"/>
                    <a:ext cx="115887"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54" name="Oval 53"/>
                  <p:cNvSpPr/>
                  <p:nvPr/>
                </p:nvSpPr>
                <p:spPr bwMode="auto">
                  <a:xfrm>
                    <a:off x="3412960" y="3577593"/>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55" name="Straight Arrow Connector 54"/>
                  <p:cNvCxnSpPr/>
                  <p:nvPr/>
                </p:nvCxnSpPr>
                <p:spPr bwMode="auto">
                  <a:xfrm flipV="1">
                    <a:off x="-815034" y="3641888"/>
                    <a:ext cx="8739834" cy="10656"/>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cxnSp>
              <p:nvCxnSpPr>
                <p:cNvPr id="20" name="Straight Connector 19"/>
                <p:cNvCxnSpPr/>
                <p:nvPr/>
              </p:nvCxnSpPr>
              <p:spPr bwMode="auto">
                <a:xfrm>
                  <a:off x="152825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auto">
                <a:xfrm>
                  <a:off x="17237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bwMode="auto">
                <a:xfrm>
                  <a:off x="191925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auto">
                <a:xfrm>
                  <a:off x="211475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bwMode="auto">
                <a:xfrm>
                  <a:off x="3483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bwMode="auto">
                <a:xfrm>
                  <a:off x="23102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bwMode="auto">
                <a:xfrm>
                  <a:off x="25057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auto">
                <a:xfrm>
                  <a:off x="270125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auto">
                <a:xfrm>
                  <a:off x="28967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auto">
                <a:xfrm>
                  <a:off x="309225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auto">
                <a:xfrm>
                  <a:off x="328776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bwMode="auto">
                <a:xfrm>
                  <a:off x="539670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a:off x="559220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57877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a:off x="598320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a:off x="735171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a:off x="61787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a:off x="637420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a:off x="656970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676521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auto">
                <a:xfrm>
                  <a:off x="696071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a:off x="715621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auto">
                <a:xfrm>
                  <a:off x="36690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a:off x="386457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a:off x="406008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auto">
                <a:xfrm>
                  <a:off x="425558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445108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46465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484208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auto">
                <a:xfrm>
                  <a:off x="503758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52330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1405721" y="2925923"/>
                <a:ext cx="750933"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30</a:t>
                </a:r>
              </a:p>
            </p:txBody>
          </p:sp>
          <p:sp>
            <p:nvSpPr>
              <p:cNvPr id="16" name="TextBox 15"/>
              <p:cNvSpPr txBox="1"/>
              <p:nvPr/>
            </p:nvSpPr>
            <p:spPr>
              <a:xfrm>
                <a:off x="3374314" y="2942777"/>
                <a:ext cx="662001" cy="461665"/>
              </a:xfrm>
              <a:prstGeom prst="rect">
                <a:avLst/>
              </a:prstGeom>
              <a:noFill/>
            </p:spPr>
            <p:txBody>
              <a:bodyPr wrap="square" rtlCol="0">
                <a:spAutoFit/>
              </a:bodyPr>
              <a:lstStyle/>
              <a:p>
                <a:r>
                  <a:rPr lang="en-US" sz="2400" dirty="0">
                    <a:latin typeface="Orly's Font 2" pitchFamily="66" charset="0"/>
                    <a:ea typeface="Verdana" pitchFamily="34" charset="0"/>
                    <a:cs typeface="Verdana" pitchFamily="34" charset="0"/>
                  </a:rPr>
                  <a:t>4</a:t>
                </a:r>
                <a:r>
                  <a:rPr lang="en-US" sz="2400" dirty="0" smtClean="0">
                    <a:latin typeface="Orly's Font 2" pitchFamily="66" charset="0"/>
                    <a:ea typeface="Verdana" pitchFamily="34" charset="0"/>
                    <a:cs typeface="Verdana" pitchFamily="34" charset="0"/>
                  </a:rPr>
                  <a:t>0</a:t>
                </a:r>
              </a:p>
            </p:txBody>
          </p:sp>
          <p:sp>
            <p:nvSpPr>
              <p:cNvPr id="17" name="TextBox 16"/>
              <p:cNvSpPr txBox="1"/>
              <p:nvPr/>
            </p:nvSpPr>
            <p:spPr>
              <a:xfrm>
                <a:off x="5233619" y="2914916"/>
                <a:ext cx="687722" cy="461665"/>
              </a:xfrm>
              <a:prstGeom prst="rect">
                <a:avLst/>
              </a:prstGeom>
              <a:noFill/>
            </p:spPr>
            <p:txBody>
              <a:bodyPr wrap="square" rtlCol="0">
                <a:spAutoFit/>
              </a:bodyPr>
              <a:lstStyle/>
              <a:p>
                <a:r>
                  <a:rPr lang="en-US" sz="2400" dirty="0">
                    <a:latin typeface="Orly's Font 2" pitchFamily="66" charset="0"/>
                    <a:ea typeface="Verdana" pitchFamily="34" charset="0"/>
                    <a:cs typeface="Verdana" pitchFamily="34" charset="0"/>
                  </a:rPr>
                  <a:t>5</a:t>
                </a:r>
                <a:r>
                  <a:rPr lang="en-US" sz="2400" dirty="0" smtClean="0">
                    <a:latin typeface="Orly's Font 2" pitchFamily="66" charset="0"/>
                    <a:ea typeface="Verdana" pitchFamily="34" charset="0"/>
                    <a:cs typeface="Verdana" pitchFamily="34" charset="0"/>
                  </a:rPr>
                  <a:t>0</a:t>
                </a:r>
              </a:p>
            </p:txBody>
          </p:sp>
          <p:sp>
            <p:nvSpPr>
              <p:cNvPr id="18" name="TextBox 17"/>
              <p:cNvSpPr txBox="1"/>
              <p:nvPr/>
            </p:nvSpPr>
            <p:spPr>
              <a:xfrm>
                <a:off x="7231962" y="2900703"/>
                <a:ext cx="687722"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60</a:t>
                </a:r>
              </a:p>
            </p:txBody>
          </p:sp>
        </p:grpSp>
        <p:grpSp>
          <p:nvGrpSpPr>
            <p:cNvPr id="2" name="Group 1"/>
            <p:cNvGrpSpPr/>
            <p:nvPr/>
          </p:nvGrpSpPr>
          <p:grpSpPr>
            <a:xfrm>
              <a:off x="433552" y="2944282"/>
              <a:ext cx="2064110" cy="695088"/>
              <a:chOff x="433552" y="2944282"/>
              <a:chExt cx="2064110" cy="695088"/>
            </a:xfrm>
          </p:grpSpPr>
          <p:grpSp>
            <p:nvGrpSpPr>
              <p:cNvPr id="5" name="Group 4"/>
              <p:cNvGrpSpPr/>
              <p:nvPr/>
            </p:nvGrpSpPr>
            <p:grpSpPr>
              <a:xfrm>
                <a:off x="738153" y="2944282"/>
                <a:ext cx="1759509" cy="252473"/>
                <a:chOff x="309051" y="2402968"/>
                <a:chExt cx="1759509" cy="252473"/>
              </a:xfrm>
            </p:grpSpPr>
            <p:cxnSp>
              <p:nvCxnSpPr>
                <p:cNvPr id="69" name="Straight Connector 68"/>
                <p:cNvCxnSpPr/>
                <p:nvPr/>
              </p:nvCxnSpPr>
              <p:spPr bwMode="auto">
                <a:xfrm>
                  <a:off x="309051"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bwMode="auto">
                <a:xfrm>
                  <a:off x="504552"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bwMode="auto">
                <a:xfrm>
                  <a:off x="700053"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bwMode="auto">
                <a:xfrm>
                  <a:off x="895554"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bwMode="auto">
                <a:xfrm>
                  <a:off x="1091055"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bwMode="auto">
                <a:xfrm>
                  <a:off x="1286556"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bwMode="auto">
                <a:xfrm>
                  <a:off x="1482057"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bwMode="auto">
                <a:xfrm>
                  <a:off x="1677558"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bwMode="auto">
                <a:xfrm>
                  <a:off x="1873059"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bwMode="auto">
                <a:xfrm>
                  <a:off x="2068560"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 name="Flowchart: Connector 6"/>
              <p:cNvSpPr/>
              <p:nvPr/>
            </p:nvSpPr>
            <p:spPr>
              <a:xfrm>
                <a:off x="676275" y="2997028"/>
                <a:ext cx="114300" cy="122873"/>
              </a:xfrm>
              <a:prstGeom prst="flowChartConnector">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 name="TextBox 78"/>
              <p:cNvSpPr txBox="1"/>
              <p:nvPr/>
            </p:nvSpPr>
            <p:spPr>
              <a:xfrm>
                <a:off x="433552" y="3177705"/>
                <a:ext cx="714046"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20</a:t>
                </a:r>
              </a:p>
            </p:txBody>
          </p:sp>
        </p:grpSp>
      </p:grpSp>
      <p:sp>
        <p:nvSpPr>
          <p:cNvPr id="66" name="TextBox 65"/>
          <p:cNvSpPr txBox="1"/>
          <p:nvPr/>
        </p:nvSpPr>
        <p:spPr>
          <a:xfrm>
            <a:off x="7204607" y="3154995"/>
            <a:ext cx="625202"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5</a:t>
            </a:r>
            <a:r>
              <a:rPr lang="en-US" sz="2400" dirty="0">
                <a:latin typeface="Orly's Font 2" pitchFamily="66" charset="0"/>
                <a:ea typeface="Verdana" pitchFamily="34" charset="0"/>
                <a:cs typeface="Verdana" pitchFamily="34" charset="0"/>
              </a:rPr>
              <a:t>5</a:t>
            </a:r>
            <a:endParaRPr lang="en-US" sz="2400" dirty="0" smtClean="0">
              <a:latin typeface="Orly's Font 2" pitchFamily="66" charset="0"/>
              <a:ea typeface="Verdana" pitchFamily="34" charset="0"/>
              <a:cs typeface="Verdana" pitchFamily="34" charset="0"/>
            </a:endParaRPr>
          </a:p>
        </p:txBody>
      </p:sp>
      <p:sp>
        <p:nvSpPr>
          <p:cNvPr id="67" name="Oval 66"/>
          <p:cNvSpPr/>
          <p:nvPr/>
        </p:nvSpPr>
        <p:spPr>
          <a:xfrm>
            <a:off x="3846050" y="817956"/>
            <a:ext cx="609793" cy="602833"/>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spTree>
    <p:extLst>
      <p:ext uri="{BB962C8B-B14F-4D97-AF65-F5344CB8AC3E}">
        <p14:creationId xmlns:p14="http://schemas.microsoft.com/office/powerpoint/2010/main" val="2833264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iterate type="lt">
                                    <p:tmAbs val="80"/>
                                  </p:iterate>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500"/>
                                        <p:tgtEl>
                                          <p:spTgt spid="67"/>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iterate type="lt">
                                    <p:tmAbs val="80"/>
                                  </p:iterate>
                                  <p:childTnLst>
                                    <p:set>
                                      <p:cBhvr>
                                        <p:cTn id="20" dur="1" fill="hold">
                                          <p:stCondLst>
                                            <p:cond delay="0"/>
                                          </p:stCondLst>
                                        </p:cTn>
                                        <p:tgtEl>
                                          <p:spTgt spid="6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iterate type="lt">
                                    <p:tmAbs val="80"/>
                                  </p:iterate>
                                  <p:childTnLst>
                                    <p:set>
                                      <p:cBhvr>
                                        <p:cTn id="24" dur="1" fill="hold">
                                          <p:stCondLst>
                                            <p:cond delay="0"/>
                                          </p:stCondLst>
                                        </p:cTn>
                                        <p:tgtEl>
                                          <p:spTgt spid="58"/>
                                        </p:tgtEl>
                                        <p:attrNameLst>
                                          <p:attrName>style.visibility</p:attrName>
                                        </p:attrNameLst>
                                      </p:cBhvr>
                                      <p:to>
                                        <p:strVal val="visible"/>
                                      </p:to>
                                    </p:set>
                                  </p:childTnLst>
                                </p:cTn>
                              </p:par>
                              <p:par>
                                <p:cTn id="25" presetID="10" presetClass="exit" presetSubtype="0" fill="hold" grpId="1" nodeType="withEffect">
                                  <p:stCondLst>
                                    <p:cond delay="0"/>
                                  </p:stCondLst>
                                  <p:iterate type="lt">
                                    <p:tmPct val="0"/>
                                  </p:iterate>
                                  <p:childTnLst>
                                    <p:animEffect transition="out" filter="fade">
                                      <p:cBhvr>
                                        <p:cTn id="26" dur="500"/>
                                        <p:tgtEl>
                                          <p:spTgt spid="66"/>
                                        </p:tgtEl>
                                      </p:cBhvr>
                                    </p:animEffect>
                                    <p:set>
                                      <p:cBhvr>
                                        <p:cTn id="27" dur="1" fill="hold">
                                          <p:stCondLst>
                                            <p:cond delay="499"/>
                                          </p:stCondLst>
                                        </p:cTn>
                                        <p:tgtEl>
                                          <p:spTgt spid="6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500"/>
                                        <p:tgtEl>
                                          <p:spTgt spid="5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67"/>
                                        </p:tgtEl>
                                      </p:cBhvr>
                                    </p:animEffect>
                                    <p:set>
                                      <p:cBhvr>
                                        <p:cTn id="37" dur="1" fill="hold">
                                          <p:stCondLst>
                                            <p:cond delay="499"/>
                                          </p:stCondLst>
                                        </p:cTn>
                                        <p:tgtEl>
                                          <p:spTgt spid="67"/>
                                        </p:tgtEl>
                                        <p:attrNameLst>
                                          <p:attrName>style.visibility</p:attrName>
                                        </p:attrNameLst>
                                      </p:cBhvr>
                                      <p:to>
                                        <p:strVal val="hidden"/>
                                      </p:to>
                                    </p:set>
                                  </p:childTnLst>
                                </p:cTn>
                              </p:par>
                              <p:par>
                                <p:cTn id="38" presetID="10" presetClass="entr" presetSubtype="0" fill="hold" nodeType="with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8" grpId="0"/>
      <p:bldP spid="59" grpId="0" animBg="1"/>
      <p:bldP spid="66" grpId="0"/>
      <p:bldP spid="66" grpId="1"/>
      <p:bldP spid="67" grpId="0" animBg="1"/>
      <p:bldP spid="67"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902570" y="927190"/>
            <a:ext cx="3771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rPr>
              <a:t>5</a:t>
            </a:r>
            <a:r>
              <a:rPr lang="en-US" sz="2800" dirty="0" smtClean="0">
                <a:solidFill>
                  <a:schemeClr val="accent1"/>
                </a:solidFill>
                <a:latin typeface="Orly's Font 2" pitchFamily="66" charset="0"/>
              </a:rPr>
              <a:t>6 - 32 = </a:t>
            </a:r>
          </a:p>
        </p:txBody>
      </p:sp>
      <p:grpSp>
        <p:nvGrpSpPr>
          <p:cNvPr id="13" name="Group 12"/>
          <p:cNvGrpSpPr/>
          <p:nvPr/>
        </p:nvGrpSpPr>
        <p:grpSpPr>
          <a:xfrm>
            <a:off x="342900" y="2940028"/>
            <a:ext cx="8739834" cy="718392"/>
            <a:chOff x="-643298" y="2686050"/>
            <a:chExt cx="8739834" cy="718392"/>
          </a:xfrm>
        </p:grpSpPr>
        <p:grpSp>
          <p:nvGrpSpPr>
            <p:cNvPr id="14" name="Group 13"/>
            <p:cNvGrpSpPr/>
            <p:nvPr/>
          </p:nvGrpSpPr>
          <p:grpSpPr>
            <a:xfrm>
              <a:off x="-643298" y="2686050"/>
              <a:ext cx="8739834" cy="252473"/>
              <a:chOff x="-815034" y="3526308"/>
              <a:chExt cx="8739834" cy="252473"/>
            </a:xfrm>
          </p:grpSpPr>
          <p:grpSp>
            <p:nvGrpSpPr>
              <p:cNvPr id="19" name="Group 18"/>
              <p:cNvGrpSpPr/>
              <p:nvPr/>
            </p:nvGrpSpPr>
            <p:grpSpPr>
              <a:xfrm>
                <a:off x="-815034" y="3577593"/>
                <a:ext cx="8739834" cy="134303"/>
                <a:chOff x="-815034" y="3577593"/>
                <a:chExt cx="8739834" cy="134303"/>
              </a:xfrm>
            </p:grpSpPr>
            <p:sp>
              <p:nvSpPr>
                <p:cNvPr id="51" name="Oval 50"/>
                <p:cNvSpPr/>
                <p:nvPr/>
              </p:nvSpPr>
              <p:spPr bwMode="auto">
                <a:xfrm>
                  <a:off x="1465263" y="3577593"/>
                  <a:ext cx="117475"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52" name="Oval 51"/>
                <p:cNvSpPr/>
                <p:nvPr/>
              </p:nvSpPr>
              <p:spPr bwMode="auto">
                <a:xfrm>
                  <a:off x="7297610" y="3583308"/>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53" name="Oval 52"/>
                <p:cNvSpPr/>
                <p:nvPr/>
              </p:nvSpPr>
              <p:spPr bwMode="auto">
                <a:xfrm>
                  <a:off x="5322723" y="3583308"/>
                  <a:ext cx="115887"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54" name="Oval 53"/>
                <p:cNvSpPr/>
                <p:nvPr/>
              </p:nvSpPr>
              <p:spPr bwMode="auto">
                <a:xfrm>
                  <a:off x="3412960" y="3577593"/>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55" name="Straight Arrow Connector 54"/>
                <p:cNvCxnSpPr/>
                <p:nvPr/>
              </p:nvCxnSpPr>
              <p:spPr bwMode="auto">
                <a:xfrm flipV="1">
                  <a:off x="-815034" y="3641888"/>
                  <a:ext cx="8739834" cy="10656"/>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cxnSp>
            <p:nvCxnSpPr>
              <p:cNvPr id="20" name="Straight Connector 19"/>
              <p:cNvCxnSpPr/>
              <p:nvPr/>
            </p:nvCxnSpPr>
            <p:spPr bwMode="auto">
              <a:xfrm>
                <a:off x="152825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auto">
              <a:xfrm>
                <a:off x="17237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bwMode="auto">
              <a:xfrm>
                <a:off x="191925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auto">
              <a:xfrm>
                <a:off x="211475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bwMode="auto">
              <a:xfrm>
                <a:off x="3483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bwMode="auto">
              <a:xfrm>
                <a:off x="23102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bwMode="auto">
              <a:xfrm>
                <a:off x="25057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auto">
              <a:xfrm>
                <a:off x="270125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auto">
              <a:xfrm>
                <a:off x="28967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auto">
              <a:xfrm>
                <a:off x="309225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auto">
              <a:xfrm>
                <a:off x="328776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bwMode="auto">
              <a:xfrm>
                <a:off x="539670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a:off x="559220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57877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a:off x="598320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a:off x="735171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a:off x="61787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a:off x="637420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a:off x="656970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676521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auto">
              <a:xfrm>
                <a:off x="696071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a:off x="715621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auto">
              <a:xfrm>
                <a:off x="36690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a:off x="386457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a:off x="406008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auto">
              <a:xfrm>
                <a:off x="425558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445108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46465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484208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auto">
              <a:xfrm>
                <a:off x="503758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52330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1405721" y="2925923"/>
              <a:ext cx="750933"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30</a:t>
              </a:r>
            </a:p>
          </p:txBody>
        </p:sp>
        <p:sp>
          <p:nvSpPr>
            <p:cNvPr id="16" name="TextBox 15"/>
            <p:cNvSpPr txBox="1"/>
            <p:nvPr/>
          </p:nvSpPr>
          <p:spPr>
            <a:xfrm>
              <a:off x="3374314" y="2942777"/>
              <a:ext cx="662001" cy="461665"/>
            </a:xfrm>
            <a:prstGeom prst="rect">
              <a:avLst/>
            </a:prstGeom>
            <a:noFill/>
          </p:spPr>
          <p:txBody>
            <a:bodyPr wrap="square" rtlCol="0">
              <a:spAutoFit/>
            </a:bodyPr>
            <a:lstStyle/>
            <a:p>
              <a:r>
                <a:rPr lang="en-US" sz="2400" dirty="0">
                  <a:latin typeface="Orly's Font 2" pitchFamily="66" charset="0"/>
                  <a:ea typeface="Verdana" pitchFamily="34" charset="0"/>
                  <a:cs typeface="Verdana" pitchFamily="34" charset="0"/>
                </a:rPr>
                <a:t>4</a:t>
              </a:r>
              <a:r>
                <a:rPr lang="en-US" sz="2400" dirty="0" smtClean="0">
                  <a:latin typeface="Orly's Font 2" pitchFamily="66" charset="0"/>
                  <a:ea typeface="Verdana" pitchFamily="34" charset="0"/>
                  <a:cs typeface="Verdana" pitchFamily="34" charset="0"/>
                </a:rPr>
                <a:t>0</a:t>
              </a:r>
            </a:p>
          </p:txBody>
        </p:sp>
        <p:sp>
          <p:nvSpPr>
            <p:cNvPr id="17" name="TextBox 16"/>
            <p:cNvSpPr txBox="1"/>
            <p:nvPr/>
          </p:nvSpPr>
          <p:spPr>
            <a:xfrm>
              <a:off x="5233619" y="2914916"/>
              <a:ext cx="687722" cy="461665"/>
            </a:xfrm>
            <a:prstGeom prst="rect">
              <a:avLst/>
            </a:prstGeom>
            <a:noFill/>
          </p:spPr>
          <p:txBody>
            <a:bodyPr wrap="square" rtlCol="0">
              <a:spAutoFit/>
            </a:bodyPr>
            <a:lstStyle/>
            <a:p>
              <a:r>
                <a:rPr lang="en-US" sz="2400" dirty="0">
                  <a:latin typeface="Orly's Font 2" pitchFamily="66" charset="0"/>
                  <a:ea typeface="Verdana" pitchFamily="34" charset="0"/>
                  <a:cs typeface="Verdana" pitchFamily="34" charset="0"/>
                </a:rPr>
                <a:t>5</a:t>
              </a:r>
              <a:r>
                <a:rPr lang="en-US" sz="2400" dirty="0" smtClean="0">
                  <a:latin typeface="Orly's Font 2" pitchFamily="66" charset="0"/>
                  <a:ea typeface="Verdana" pitchFamily="34" charset="0"/>
                  <a:cs typeface="Verdana" pitchFamily="34" charset="0"/>
                </a:rPr>
                <a:t>0</a:t>
              </a:r>
            </a:p>
          </p:txBody>
        </p:sp>
        <p:sp>
          <p:nvSpPr>
            <p:cNvPr id="18" name="TextBox 17"/>
            <p:cNvSpPr txBox="1"/>
            <p:nvPr/>
          </p:nvSpPr>
          <p:spPr>
            <a:xfrm>
              <a:off x="7231962" y="2900703"/>
              <a:ext cx="687722"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60</a:t>
              </a:r>
            </a:p>
          </p:txBody>
        </p:sp>
      </p:grpSp>
      <p:pic>
        <p:nvPicPr>
          <p:cNvPr id="60" name="Picture 59"/>
          <p:cNvPicPr>
            <a:picLocks noChangeAspect="1"/>
          </p:cNvPicPr>
          <p:nvPr/>
        </p:nvPicPr>
        <p:blipFill rotWithShape="1">
          <a:blip r:embed="rId3">
            <a:extLst>
              <a:ext uri="{BEBA8EAE-BF5A-486C-A8C5-ECC9F3942E4B}">
                <a14:imgProps xmlns:a14="http://schemas.microsoft.com/office/drawing/2010/main">
                  <a14:imgLayer r:embed="rId4">
                    <a14:imgEffect>
                      <a14:backgroundRemoval t="30876" b="43947" l="53853" r="60113"/>
                    </a14:imgEffect>
                  </a14:imgLayer>
                </a14:imgProps>
              </a:ext>
              <a:ext uri="{28A0092B-C50C-407E-A947-70E740481C1C}">
                <a14:useLocalDpi xmlns:a14="http://schemas.microsoft.com/office/drawing/2010/main" val="0"/>
              </a:ext>
            </a:extLst>
          </a:blip>
          <a:srcRect l="53070" t="29242" r="39104" b="54419"/>
          <a:stretch/>
        </p:blipFill>
        <p:spPr>
          <a:xfrm>
            <a:off x="3896567" y="653374"/>
            <a:ext cx="715711" cy="750301"/>
          </a:xfrm>
          <a:prstGeom prst="rect">
            <a:avLst/>
          </a:prstGeom>
          <a:noFill/>
          <a:ln>
            <a:noFill/>
          </a:ln>
        </p:spPr>
      </p:pic>
      <p:sp>
        <p:nvSpPr>
          <p:cNvPr id="58" name="TextBox 57"/>
          <p:cNvSpPr txBox="1"/>
          <p:nvPr/>
        </p:nvSpPr>
        <p:spPr>
          <a:xfrm>
            <a:off x="7411178" y="3154680"/>
            <a:ext cx="687722"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56</a:t>
            </a:r>
          </a:p>
        </p:txBody>
      </p:sp>
      <p:sp>
        <p:nvSpPr>
          <p:cNvPr id="59" name="Rectangle 58"/>
          <p:cNvSpPr/>
          <p:nvPr/>
        </p:nvSpPr>
        <p:spPr>
          <a:xfrm>
            <a:off x="7472646" y="3161553"/>
            <a:ext cx="561364" cy="399947"/>
          </a:xfrm>
          <a:prstGeom prst="rect">
            <a:avLst/>
          </a:prstGeom>
          <a:solidFill>
            <a:srgbClr val="00BCE4">
              <a:alpha val="50196"/>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cxnSp>
        <p:nvCxnSpPr>
          <p:cNvPr id="56" name="Straight Arrow Connector 55"/>
          <p:cNvCxnSpPr/>
          <p:nvPr/>
        </p:nvCxnSpPr>
        <p:spPr>
          <a:xfrm flipH="1">
            <a:off x="4542115" y="1296290"/>
            <a:ext cx="377190" cy="451460"/>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5096009" y="1296290"/>
            <a:ext cx="343677" cy="451460"/>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4259799" y="1742077"/>
            <a:ext cx="882020" cy="523220"/>
          </a:xfrm>
          <a:prstGeom prst="rect">
            <a:avLst/>
          </a:prstGeom>
          <a:noFill/>
        </p:spPr>
        <p:txBody>
          <a:bodyPr wrap="square" rtlCol="0">
            <a:spAutoFit/>
          </a:bodyPr>
          <a:lstStyle/>
          <a:p>
            <a:r>
              <a:rPr lang="en-US" sz="2800" dirty="0" smtClean="0">
                <a:solidFill>
                  <a:schemeClr val="accent5"/>
                </a:solidFill>
                <a:latin typeface="Orly's Font 2" pitchFamily="66" charset="0"/>
                <a:ea typeface="Verdana" pitchFamily="34" charset="0"/>
                <a:cs typeface="Verdana" pitchFamily="34" charset="0"/>
              </a:rPr>
              <a:t>30</a:t>
            </a:r>
          </a:p>
        </p:txBody>
      </p:sp>
      <p:sp>
        <p:nvSpPr>
          <p:cNvPr id="64" name="TextBox 63"/>
          <p:cNvSpPr txBox="1"/>
          <p:nvPr/>
        </p:nvSpPr>
        <p:spPr>
          <a:xfrm>
            <a:off x="5345878" y="1713211"/>
            <a:ext cx="637802" cy="523220"/>
          </a:xfrm>
          <a:prstGeom prst="rect">
            <a:avLst/>
          </a:prstGeom>
          <a:noFill/>
        </p:spPr>
        <p:txBody>
          <a:bodyPr wrap="square" rtlCol="0">
            <a:spAutoFit/>
          </a:bodyPr>
          <a:lstStyle/>
          <a:p>
            <a:r>
              <a:rPr lang="en-US" sz="2800" dirty="0" smtClean="0">
                <a:solidFill>
                  <a:schemeClr val="accent5"/>
                </a:solidFill>
                <a:latin typeface="Orly's Font 2" pitchFamily="66" charset="0"/>
                <a:ea typeface="Verdana" pitchFamily="34" charset="0"/>
                <a:cs typeface="Verdana" pitchFamily="34" charset="0"/>
              </a:rPr>
              <a:t>2</a:t>
            </a:r>
          </a:p>
        </p:txBody>
      </p:sp>
      <p:grpSp>
        <p:nvGrpSpPr>
          <p:cNvPr id="5" name="Group 4"/>
          <p:cNvGrpSpPr/>
          <p:nvPr/>
        </p:nvGrpSpPr>
        <p:grpSpPr>
          <a:xfrm>
            <a:off x="738153" y="2944282"/>
            <a:ext cx="1759509" cy="252473"/>
            <a:chOff x="309051" y="2402968"/>
            <a:chExt cx="1759509" cy="252473"/>
          </a:xfrm>
        </p:grpSpPr>
        <p:cxnSp>
          <p:nvCxnSpPr>
            <p:cNvPr id="69" name="Straight Connector 68"/>
            <p:cNvCxnSpPr/>
            <p:nvPr/>
          </p:nvCxnSpPr>
          <p:spPr bwMode="auto">
            <a:xfrm>
              <a:off x="309051"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bwMode="auto">
            <a:xfrm>
              <a:off x="504552"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bwMode="auto">
            <a:xfrm>
              <a:off x="700053"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bwMode="auto">
            <a:xfrm>
              <a:off x="895554"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bwMode="auto">
            <a:xfrm>
              <a:off x="1091055"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bwMode="auto">
            <a:xfrm>
              <a:off x="1286556"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bwMode="auto">
            <a:xfrm>
              <a:off x="1482057"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bwMode="auto">
            <a:xfrm>
              <a:off x="1677558"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bwMode="auto">
            <a:xfrm>
              <a:off x="1873059"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bwMode="auto">
            <a:xfrm>
              <a:off x="2068560" y="240296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 name="Flowchart: Connector 6"/>
          <p:cNvSpPr/>
          <p:nvPr/>
        </p:nvSpPr>
        <p:spPr>
          <a:xfrm>
            <a:off x="676275" y="2997028"/>
            <a:ext cx="114300" cy="122873"/>
          </a:xfrm>
          <a:prstGeom prst="flowChartConnector">
            <a:avLst/>
          </a:prstGeom>
          <a:solidFill>
            <a:srgbClr val="000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 name="TextBox 78"/>
          <p:cNvSpPr txBox="1"/>
          <p:nvPr/>
        </p:nvSpPr>
        <p:spPr>
          <a:xfrm>
            <a:off x="433552" y="3177705"/>
            <a:ext cx="714046"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20</a:t>
            </a:r>
          </a:p>
        </p:txBody>
      </p:sp>
      <p:sp>
        <p:nvSpPr>
          <p:cNvPr id="80" name="Curved Down Arrow 79"/>
          <p:cNvSpPr/>
          <p:nvPr/>
        </p:nvSpPr>
        <p:spPr>
          <a:xfrm flipH="1">
            <a:off x="7472646" y="2667950"/>
            <a:ext cx="280683" cy="3739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1" name="Curved Down Arrow 80"/>
          <p:cNvSpPr/>
          <p:nvPr/>
        </p:nvSpPr>
        <p:spPr>
          <a:xfrm flipH="1">
            <a:off x="7268141" y="2667950"/>
            <a:ext cx="280683" cy="3739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3" name="TextBox 82"/>
          <p:cNvSpPr txBox="1"/>
          <p:nvPr/>
        </p:nvSpPr>
        <p:spPr>
          <a:xfrm>
            <a:off x="6992780" y="3156097"/>
            <a:ext cx="687722"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54</a:t>
            </a:r>
          </a:p>
        </p:txBody>
      </p:sp>
      <p:sp>
        <p:nvSpPr>
          <p:cNvPr id="84" name="Rectangle 83"/>
          <p:cNvSpPr/>
          <p:nvPr/>
        </p:nvSpPr>
        <p:spPr>
          <a:xfrm>
            <a:off x="7027271" y="3154680"/>
            <a:ext cx="561364" cy="399947"/>
          </a:xfrm>
          <a:prstGeom prst="rect">
            <a:avLst/>
          </a:prstGeom>
          <a:solidFill>
            <a:srgbClr val="00BCE4">
              <a:alpha val="50196"/>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pic>
        <p:nvPicPr>
          <p:cNvPr id="85" name="Picture 84"/>
          <p:cNvPicPr>
            <a:picLocks noChangeAspect="1"/>
          </p:cNvPicPr>
          <p:nvPr/>
        </p:nvPicPr>
        <p:blipFill rotWithShape="1">
          <a:blip r:embed="rId3">
            <a:extLst>
              <a:ext uri="{BEBA8EAE-BF5A-486C-A8C5-ECC9F3942E4B}">
                <a14:imgProps xmlns:a14="http://schemas.microsoft.com/office/drawing/2010/main">
                  <a14:imgLayer r:embed="rId4">
                    <a14:imgEffect>
                      <a14:backgroundRemoval t="30876" b="43947" l="53853" r="60113"/>
                    </a14:imgEffect>
                  </a14:imgLayer>
                </a14:imgProps>
              </a:ext>
              <a:ext uri="{28A0092B-C50C-407E-A947-70E740481C1C}">
                <a14:useLocalDpi xmlns:a14="http://schemas.microsoft.com/office/drawing/2010/main" val="0"/>
              </a:ext>
            </a:extLst>
          </a:blip>
          <a:srcRect l="53070" t="29242" r="39104" b="54419"/>
          <a:stretch/>
        </p:blipFill>
        <p:spPr>
          <a:xfrm>
            <a:off x="5248797" y="1486130"/>
            <a:ext cx="715711" cy="750301"/>
          </a:xfrm>
          <a:prstGeom prst="rect">
            <a:avLst/>
          </a:prstGeom>
          <a:noFill/>
          <a:ln>
            <a:noFill/>
          </a:ln>
        </p:spPr>
      </p:pic>
      <p:sp>
        <p:nvSpPr>
          <p:cNvPr id="87" name="Curved Down Arrow 86"/>
          <p:cNvSpPr/>
          <p:nvPr/>
        </p:nvSpPr>
        <p:spPr>
          <a:xfrm flipH="1">
            <a:off x="5275324" y="2667949"/>
            <a:ext cx="2135854" cy="3739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8" name="TextBox 87"/>
          <p:cNvSpPr txBox="1"/>
          <p:nvPr/>
        </p:nvSpPr>
        <p:spPr>
          <a:xfrm>
            <a:off x="5132832" y="3196755"/>
            <a:ext cx="561365"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44</a:t>
            </a:r>
          </a:p>
        </p:txBody>
      </p:sp>
      <p:sp>
        <p:nvSpPr>
          <p:cNvPr id="89" name="Curved Down Arrow 88"/>
          <p:cNvSpPr/>
          <p:nvPr/>
        </p:nvSpPr>
        <p:spPr>
          <a:xfrm flipH="1">
            <a:off x="3339667" y="2667950"/>
            <a:ext cx="2135854" cy="3739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0" name="TextBox 89"/>
          <p:cNvSpPr txBox="1"/>
          <p:nvPr/>
        </p:nvSpPr>
        <p:spPr>
          <a:xfrm>
            <a:off x="3187506" y="3150983"/>
            <a:ext cx="561365"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34</a:t>
            </a:r>
          </a:p>
        </p:txBody>
      </p:sp>
      <p:sp>
        <p:nvSpPr>
          <p:cNvPr id="91" name="TextBox 90"/>
          <p:cNvSpPr txBox="1"/>
          <p:nvPr/>
        </p:nvSpPr>
        <p:spPr>
          <a:xfrm>
            <a:off x="1239474" y="3196755"/>
            <a:ext cx="561365"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24</a:t>
            </a:r>
          </a:p>
        </p:txBody>
      </p:sp>
      <p:sp>
        <p:nvSpPr>
          <p:cNvPr id="92" name="Curved Down Arrow 91"/>
          <p:cNvSpPr/>
          <p:nvPr/>
        </p:nvSpPr>
        <p:spPr>
          <a:xfrm flipH="1">
            <a:off x="1429735" y="2667948"/>
            <a:ext cx="2135854" cy="3739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3" name="Rectangle 92"/>
          <p:cNvSpPr/>
          <p:nvPr/>
        </p:nvSpPr>
        <p:spPr>
          <a:xfrm>
            <a:off x="5141819" y="3173392"/>
            <a:ext cx="561364" cy="399947"/>
          </a:xfrm>
          <a:prstGeom prst="rect">
            <a:avLst/>
          </a:prstGeom>
          <a:solidFill>
            <a:srgbClr val="00BCE4">
              <a:alpha val="50196"/>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sp>
        <p:nvSpPr>
          <p:cNvPr id="94" name="Rectangle 93"/>
          <p:cNvSpPr/>
          <p:nvPr/>
        </p:nvSpPr>
        <p:spPr>
          <a:xfrm>
            <a:off x="3187506" y="3185260"/>
            <a:ext cx="561364" cy="399947"/>
          </a:xfrm>
          <a:prstGeom prst="rect">
            <a:avLst/>
          </a:prstGeom>
          <a:solidFill>
            <a:srgbClr val="00BCE4">
              <a:alpha val="50196"/>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sp>
        <p:nvSpPr>
          <p:cNvPr id="95" name="Rectangle 94"/>
          <p:cNvSpPr/>
          <p:nvPr/>
        </p:nvSpPr>
        <p:spPr>
          <a:xfrm>
            <a:off x="1239474" y="3176555"/>
            <a:ext cx="561364" cy="399947"/>
          </a:xfrm>
          <a:prstGeom prst="rect">
            <a:avLst/>
          </a:prstGeom>
          <a:solidFill>
            <a:srgbClr val="00BCE4">
              <a:alpha val="50196"/>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pic>
        <p:nvPicPr>
          <p:cNvPr id="96" name="Picture 95"/>
          <p:cNvPicPr>
            <a:picLocks noChangeAspect="1"/>
          </p:cNvPicPr>
          <p:nvPr/>
        </p:nvPicPr>
        <p:blipFill rotWithShape="1">
          <a:blip r:embed="rId3">
            <a:extLst>
              <a:ext uri="{BEBA8EAE-BF5A-486C-A8C5-ECC9F3942E4B}">
                <a14:imgProps xmlns:a14="http://schemas.microsoft.com/office/drawing/2010/main">
                  <a14:imgLayer r:embed="rId4">
                    <a14:imgEffect>
                      <a14:backgroundRemoval t="30876" b="43947" l="53853" r="60113"/>
                    </a14:imgEffect>
                  </a14:imgLayer>
                </a14:imgProps>
              </a:ext>
              <a:ext uri="{28A0092B-C50C-407E-A947-70E740481C1C}">
                <a14:useLocalDpi xmlns:a14="http://schemas.microsoft.com/office/drawing/2010/main" val="0"/>
              </a:ext>
            </a:extLst>
          </a:blip>
          <a:srcRect l="53070" t="29242" r="39104" b="54419"/>
          <a:stretch/>
        </p:blipFill>
        <p:spPr>
          <a:xfrm>
            <a:off x="4284855" y="1486130"/>
            <a:ext cx="715711" cy="750301"/>
          </a:xfrm>
          <a:prstGeom prst="rect">
            <a:avLst/>
          </a:prstGeom>
          <a:noFill/>
          <a:ln>
            <a:noFill/>
          </a:ln>
        </p:spPr>
      </p:pic>
      <p:sp>
        <p:nvSpPr>
          <p:cNvPr id="97" name="TextBox 96"/>
          <p:cNvSpPr txBox="1"/>
          <p:nvPr/>
        </p:nvSpPr>
        <p:spPr>
          <a:xfrm>
            <a:off x="5609016" y="893245"/>
            <a:ext cx="818849" cy="523220"/>
          </a:xfrm>
          <a:prstGeom prst="rect">
            <a:avLst/>
          </a:prstGeom>
          <a:noFill/>
        </p:spPr>
        <p:txBody>
          <a:bodyPr wrap="square" rtlCol="0">
            <a:spAutoFit/>
          </a:bodyPr>
          <a:lstStyle/>
          <a:p>
            <a:r>
              <a:rPr lang="en-US" sz="2800" dirty="0" smtClean="0">
                <a:solidFill>
                  <a:schemeClr val="accent3"/>
                </a:solidFill>
                <a:latin typeface="Orly's Font 2" pitchFamily="66" charset="0"/>
                <a:ea typeface="Verdana" pitchFamily="34" charset="0"/>
                <a:cs typeface="Verdana" pitchFamily="34" charset="0"/>
              </a:rPr>
              <a:t>24</a:t>
            </a:r>
          </a:p>
        </p:txBody>
      </p:sp>
    </p:spTree>
    <p:extLst>
      <p:ext uri="{BB962C8B-B14F-4D97-AF65-F5344CB8AC3E}">
        <p14:creationId xmlns:p14="http://schemas.microsoft.com/office/powerpoint/2010/main" val="1431779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par>
                          <p:cTn id="8" fill="hold">
                            <p:stCondLst>
                              <p:cond delay="500"/>
                            </p:stCondLst>
                            <p:childTnLst>
                              <p:par>
                                <p:cTn id="9" presetID="1" presetClass="entr" presetSubtype="0" fill="hold" grpId="0" nodeType="afterEffect">
                                  <p:stCondLst>
                                    <p:cond delay="0"/>
                                  </p:stCondLst>
                                  <p:iterate type="lt">
                                    <p:tmAbs val="80"/>
                                  </p:iterate>
                                  <p:childTnLst>
                                    <p:set>
                                      <p:cBhvr>
                                        <p:cTn id="10" dur="1" fill="hold">
                                          <p:stCondLst>
                                            <p:cond delay="0"/>
                                          </p:stCondLst>
                                        </p:cTn>
                                        <p:tgtEl>
                                          <p:spTgt spid="6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fade">
                                      <p:cBhvr>
                                        <p:cTn id="15" dur="500"/>
                                        <p:tgtEl>
                                          <p:spTgt spid="62"/>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64"/>
                                        </p:tgtEl>
                                        <p:attrNameLst>
                                          <p:attrName>style.visibility</p:attrName>
                                        </p:attrNameLst>
                                      </p:cBhvr>
                                      <p:to>
                                        <p:strVal val="visible"/>
                                      </p:to>
                                    </p:set>
                                  </p:childTnLst>
                                </p:cTn>
                              </p:par>
                            </p:childTnLst>
                          </p:cTn>
                        </p:par>
                        <p:par>
                          <p:cTn id="19" fill="hold">
                            <p:stCondLst>
                              <p:cond delay="500"/>
                            </p:stCondLst>
                            <p:childTnLst>
                              <p:par>
                                <p:cTn id="20" presetID="22" presetClass="entr" presetSubtype="2" fill="hold" grpId="0" nodeType="after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wipe(right)">
                                      <p:cBhvr>
                                        <p:cTn id="22" dur="500"/>
                                        <p:tgtEl>
                                          <p:spTgt spid="80"/>
                                        </p:tgtEl>
                                      </p:cBhvr>
                                    </p:animEffect>
                                  </p:childTnLst>
                                </p:cTn>
                              </p:par>
                            </p:childTnLst>
                          </p:cTn>
                        </p:par>
                        <p:par>
                          <p:cTn id="23" fill="hold">
                            <p:stCondLst>
                              <p:cond delay="1000"/>
                            </p:stCondLst>
                            <p:childTnLst>
                              <p:par>
                                <p:cTn id="24" presetID="22" presetClass="entr" presetSubtype="2" fill="hold" grpId="0" nodeType="afterEffect">
                                  <p:stCondLst>
                                    <p:cond delay="0"/>
                                  </p:stCondLst>
                                  <p:childTnLst>
                                    <p:set>
                                      <p:cBhvr>
                                        <p:cTn id="25" dur="1" fill="hold">
                                          <p:stCondLst>
                                            <p:cond delay="0"/>
                                          </p:stCondLst>
                                        </p:cTn>
                                        <p:tgtEl>
                                          <p:spTgt spid="81"/>
                                        </p:tgtEl>
                                        <p:attrNameLst>
                                          <p:attrName>style.visibility</p:attrName>
                                        </p:attrNameLst>
                                      </p:cBhvr>
                                      <p:to>
                                        <p:strVal val="visible"/>
                                      </p:to>
                                    </p:set>
                                    <p:animEffect transition="in" filter="wipe(right)">
                                      <p:cBhvr>
                                        <p:cTn id="26" dur="500"/>
                                        <p:tgtEl>
                                          <p:spTgt spid="8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0" nodeType="clickEffect">
                                  <p:stCondLst>
                                    <p:cond delay="0"/>
                                  </p:stCondLst>
                                  <p:childTnLst>
                                    <p:animEffect transition="out" filter="fade">
                                      <p:cBhvr>
                                        <p:cTn id="30" dur="500"/>
                                        <p:tgtEl>
                                          <p:spTgt spid="58"/>
                                        </p:tgtEl>
                                      </p:cBhvr>
                                    </p:animEffect>
                                    <p:set>
                                      <p:cBhvr>
                                        <p:cTn id="31" dur="1" fill="hold">
                                          <p:stCondLst>
                                            <p:cond delay="499"/>
                                          </p:stCondLst>
                                        </p:cTn>
                                        <p:tgtEl>
                                          <p:spTgt spid="58"/>
                                        </p:tgtEl>
                                        <p:attrNameLst>
                                          <p:attrName>style.visibility</p:attrName>
                                        </p:attrNameLst>
                                      </p:cBhvr>
                                      <p:to>
                                        <p:strVal val="hidden"/>
                                      </p:to>
                                    </p:set>
                                  </p:childTnLst>
                                </p:cTn>
                              </p:par>
                              <p:par>
                                <p:cTn id="32" presetID="1" presetClass="entr" presetSubtype="0" fill="hold" grpId="0" nodeType="withEffect">
                                  <p:stCondLst>
                                    <p:cond delay="0"/>
                                  </p:stCondLst>
                                  <p:iterate type="lt">
                                    <p:tmAbs val="80"/>
                                  </p:iterate>
                                  <p:childTnLst>
                                    <p:set>
                                      <p:cBhvr>
                                        <p:cTn id="33" dur="1" fill="hold">
                                          <p:stCondLst>
                                            <p:cond delay="0"/>
                                          </p:stCondLst>
                                        </p:cTn>
                                        <p:tgtEl>
                                          <p:spTgt spid="83"/>
                                        </p:tgtEl>
                                        <p:attrNameLst>
                                          <p:attrName>style.visibility</p:attrName>
                                        </p:attrNameLst>
                                      </p:cBhvr>
                                      <p:to>
                                        <p:strVal val="visible"/>
                                      </p:to>
                                    </p:set>
                                  </p:childTnLst>
                                </p:cTn>
                              </p:par>
                              <p:par>
                                <p:cTn id="34" presetID="10" presetClass="entr" presetSubtype="0"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Effect transition="in" filter="fade">
                                      <p:cBhvr>
                                        <p:cTn id="36" dur="500"/>
                                        <p:tgtEl>
                                          <p:spTgt spid="84"/>
                                        </p:tgtEl>
                                      </p:cBhvr>
                                    </p:animEffect>
                                  </p:childTnLst>
                                </p:cTn>
                              </p:par>
                              <p:par>
                                <p:cTn id="37" presetID="10" presetClass="exit" presetSubtype="0" fill="hold" grpId="0" nodeType="withEffect">
                                  <p:stCondLst>
                                    <p:cond delay="0"/>
                                  </p:stCondLst>
                                  <p:childTnLst>
                                    <p:animEffect transition="out" filter="fade">
                                      <p:cBhvr>
                                        <p:cTn id="38" dur="500"/>
                                        <p:tgtEl>
                                          <p:spTgt spid="59"/>
                                        </p:tgtEl>
                                      </p:cBhvr>
                                    </p:animEffect>
                                    <p:set>
                                      <p:cBhvr>
                                        <p:cTn id="39" dur="1" fill="hold">
                                          <p:stCondLst>
                                            <p:cond delay="499"/>
                                          </p:stCondLst>
                                        </p:cTn>
                                        <p:tgtEl>
                                          <p:spTgt spid="59"/>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85"/>
                                        </p:tgtEl>
                                        <p:attrNameLst>
                                          <p:attrName>style.visibility</p:attrName>
                                        </p:attrNameLst>
                                      </p:cBhvr>
                                      <p:to>
                                        <p:strVal val="visible"/>
                                      </p:to>
                                    </p:set>
                                    <p:animEffect transition="in" filter="fade">
                                      <p:cBhvr>
                                        <p:cTn id="44" dur="500"/>
                                        <p:tgtEl>
                                          <p:spTgt spid="8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2" fill="hold" grpId="0" nodeType="clickEffect">
                                  <p:stCondLst>
                                    <p:cond delay="0"/>
                                  </p:stCondLst>
                                  <p:childTnLst>
                                    <p:set>
                                      <p:cBhvr>
                                        <p:cTn id="48" dur="1" fill="hold">
                                          <p:stCondLst>
                                            <p:cond delay="0"/>
                                          </p:stCondLst>
                                        </p:cTn>
                                        <p:tgtEl>
                                          <p:spTgt spid="87"/>
                                        </p:tgtEl>
                                        <p:attrNameLst>
                                          <p:attrName>style.visibility</p:attrName>
                                        </p:attrNameLst>
                                      </p:cBhvr>
                                      <p:to>
                                        <p:strVal val="visible"/>
                                      </p:to>
                                    </p:set>
                                    <p:animEffect transition="in" filter="wipe(right)">
                                      <p:cBhvr>
                                        <p:cTn id="49" dur="500"/>
                                        <p:tgtEl>
                                          <p:spTgt spid="87"/>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iterate type="lt">
                                    <p:tmAbs val="80"/>
                                  </p:iterate>
                                  <p:childTnLst>
                                    <p:set>
                                      <p:cBhvr>
                                        <p:cTn id="53" dur="1" fill="hold">
                                          <p:stCondLst>
                                            <p:cond delay="0"/>
                                          </p:stCondLst>
                                        </p:cTn>
                                        <p:tgtEl>
                                          <p:spTgt spid="88"/>
                                        </p:tgtEl>
                                        <p:attrNameLst>
                                          <p:attrName>style.visibility</p:attrName>
                                        </p:attrNameLst>
                                      </p:cBhvr>
                                      <p:to>
                                        <p:strVal val="visible"/>
                                      </p:to>
                                    </p:set>
                                  </p:childTnLst>
                                </p:cTn>
                              </p:par>
                              <p:par>
                                <p:cTn id="54" presetID="10" presetClass="entr" presetSubtype="0" fill="hold" grpId="0" nodeType="withEffect">
                                  <p:stCondLst>
                                    <p:cond delay="0"/>
                                  </p:stCondLst>
                                  <p:childTnLst>
                                    <p:set>
                                      <p:cBhvr>
                                        <p:cTn id="55" dur="1" fill="hold">
                                          <p:stCondLst>
                                            <p:cond delay="0"/>
                                          </p:stCondLst>
                                        </p:cTn>
                                        <p:tgtEl>
                                          <p:spTgt spid="93"/>
                                        </p:tgtEl>
                                        <p:attrNameLst>
                                          <p:attrName>style.visibility</p:attrName>
                                        </p:attrNameLst>
                                      </p:cBhvr>
                                      <p:to>
                                        <p:strVal val="visible"/>
                                      </p:to>
                                    </p:set>
                                    <p:animEffect transition="in" filter="fade">
                                      <p:cBhvr>
                                        <p:cTn id="56" dur="500"/>
                                        <p:tgtEl>
                                          <p:spTgt spid="93"/>
                                        </p:tgtEl>
                                      </p:cBhvr>
                                    </p:animEffect>
                                  </p:childTnLst>
                                </p:cTn>
                              </p:par>
                              <p:par>
                                <p:cTn id="57" presetID="10" presetClass="exit" presetSubtype="0" fill="hold" grpId="1" nodeType="withEffect">
                                  <p:stCondLst>
                                    <p:cond delay="0"/>
                                  </p:stCondLst>
                                  <p:childTnLst>
                                    <p:animEffect transition="out" filter="fade">
                                      <p:cBhvr>
                                        <p:cTn id="58" dur="500"/>
                                        <p:tgtEl>
                                          <p:spTgt spid="84"/>
                                        </p:tgtEl>
                                      </p:cBhvr>
                                    </p:animEffect>
                                    <p:set>
                                      <p:cBhvr>
                                        <p:cTn id="59" dur="1" fill="hold">
                                          <p:stCondLst>
                                            <p:cond delay="499"/>
                                          </p:stCondLst>
                                        </p:cTn>
                                        <p:tgtEl>
                                          <p:spTgt spid="84"/>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22" presetClass="entr" presetSubtype="2" fill="hold" grpId="0" nodeType="clickEffect">
                                  <p:stCondLst>
                                    <p:cond delay="0"/>
                                  </p:stCondLst>
                                  <p:childTnLst>
                                    <p:set>
                                      <p:cBhvr>
                                        <p:cTn id="63" dur="1" fill="hold">
                                          <p:stCondLst>
                                            <p:cond delay="0"/>
                                          </p:stCondLst>
                                        </p:cTn>
                                        <p:tgtEl>
                                          <p:spTgt spid="89"/>
                                        </p:tgtEl>
                                        <p:attrNameLst>
                                          <p:attrName>style.visibility</p:attrName>
                                        </p:attrNameLst>
                                      </p:cBhvr>
                                      <p:to>
                                        <p:strVal val="visible"/>
                                      </p:to>
                                    </p:set>
                                    <p:animEffect transition="in" filter="wipe(right)">
                                      <p:cBhvr>
                                        <p:cTn id="64" dur="500"/>
                                        <p:tgtEl>
                                          <p:spTgt spid="89"/>
                                        </p:tgtEl>
                                      </p:cBhvr>
                                    </p:animEffec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iterate type="lt">
                                    <p:tmAbs val="80"/>
                                  </p:iterate>
                                  <p:childTnLst>
                                    <p:set>
                                      <p:cBhvr>
                                        <p:cTn id="68" dur="1" fill="hold">
                                          <p:stCondLst>
                                            <p:cond delay="0"/>
                                          </p:stCondLst>
                                        </p:cTn>
                                        <p:tgtEl>
                                          <p:spTgt spid="90"/>
                                        </p:tgtEl>
                                        <p:attrNameLst>
                                          <p:attrName>style.visibility</p:attrName>
                                        </p:attrNameLst>
                                      </p:cBhvr>
                                      <p:to>
                                        <p:strVal val="visible"/>
                                      </p:to>
                                    </p:set>
                                  </p:childTnLst>
                                </p:cTn>
                              </p:par>
                            </p:childTnLst>
                          </p:cTn>
                        </p:par>
                        <p:par>
                          <p:cTn id="69" fill="hold">
                            <p:stCondLst>
                              <p:cond delay="81"/>
                            </p:stCondLst>
                            <p:childTnLst>
                              <p:par>
                                <p:cTn id="70" presetID="10" presetClass="entr" presetSubtype="0" fill="hold" grpId="0" nodeType="afterEffect">
                                  <p:stCondLst>
                                    <p:cond delay="0"/>
                                  </p:stCondLst>
                                  <p:childTnLst>
                                    <p:set>
                                      <p:cBhvr>
                                        <p:cTn id="71" dur="1" fill="hold">
                                          <p:stCondLst>
                                            <p:cond delay="0"/>
                                          </p:stCondLst>
                                        </p:cTn>
                                        <p:tgtEl>
                                          <p:spTgt spid="94"/>
                                        </p:tgtEl>
                                        <p:attrNameLst>
                                          <p:attrName>style.visibility</p:attrName>
                                        </p:attrNameLst>
                                      </p:cBhvr>
                                      <p:to>
                                        <p:strVal val="visible"/>
                                      </p:to>
                                    </p:set>
                                    <p:animEffect transition="in" filter="fade">
                                      <p:cBhvr>
                                        <p:cTn id="72" dur="500"/>
                                        <p:tgtEl>
                                          <p:spTgt spid="94"/>
                                        </p:tgtEl>
                                      </p:cBhvr>
                                    </p:animEffect>
                                  </p:childTnLst>
                                </p:cTn>
                              </p:par>
                              <p:par>
                                <p:cTn id="73" presetID="10" presetClass="exit" presetSubtype="0" fill="hold" grpId="1" nodeType="withEffect">
                                  <p:stCondLst>
                                    <p:cond delay="0"/>
                                  </p:stCondLst>
                                  <p:childTnLst>
                                    <p:animEffect transition="out" filter="fade">
                                      <p:cBhvr>
                                        <p:cTn id="74" dur="500"/>
                                        <p:tgtEl>
                                          <p:spTgt spid="93"/>
                                        </p:tgtEl>
                                      </p:cBhvr>
                                    </p:animEffect>
                                    <p:set>
                                      <p:cBhvr>
                                        <p:cTn id="75" dur="1" fill="hold">
                                          <p:stCondLst>
                                            <p:cond delay="499"/>
                                          </p:stCondLst>
                                        </p:cTn>
                                        <p:tgtEl>
                                          <p:spTgt spid="93"/>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22" presetClass="entr" presetSubtype="2" fill="hold" grpId="0" nodeType="clickEffect">
                                  <p:stCondLst>
                                    <p:cond delay="0"/>
                                  </p:stCondLst>
                                  <p:childTnLst>
                                    <p:set>
                                      <p:cBhvr>
                                        <p:cTn id="79" dur="1" fill="hold">
                                          <p:stCondLst>
                                            <p:cond delay="0"/>
                                          </p:stCondLst>
                                        </p:cTn>
                                        <p:tgtEl>
                                          <p:spTgt spid="92"/>
                                        </p:tgtEl>
                                        <p:attrNameLst>
                                          <p:attrName>style.visibility</p:attrName>
                                        </p:attrNameLst>
                                      </p:cBhvr>
                                      <p:to>
                                        <p:strVal val="visible"/>
                                      </p:to>
                                    </p:set>
                                    <p:animEffect transition="in" filter="wipe(right)">
                                      <p:cBhvr>
                                        <p:cTn id="80" dur="500"/>
                                        <p:tgtEl>
                                          <p:spTgt spid="92"/>
                                        </p:tgtEl>
                                      </p:cBhvr>
                                    </p:animEffec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iterate type="lt">
                                    <p:tmAbs val="80"/>
                                  </p:iterate>
                                  <p:childTnLst>
                                    <p:set>
                                      <p:cBhvr>
                                        <p:cTn id="84" dur="1" fill="hold">
                                          <p:stCondLst>
                                            <p:cond delay="0"/>
                                          </p:stCondLst>
                                        </p:cTn>
                                        <p:tgtEl>
                                          <p:spTgt spid="91"/>
                                        </p:tgtEl>
                                        <p:attrNameLst>
                                          <p:attrName>style.visibility</p:attrName>
                                        </p:attrNameLst>
                                      </p:cBhvr>
                                      <p:to>
                                        <p:strVal val="visible"/>
                                      </p:to>
                                    </p:set>
                                  </p:childTnLst>
                                </p:cTn>
                              </p:par>
                            </p:childTnLst>
                          </p:cTn>
                        </p:par>
                        <p:par>
                          <p:cTn id="85" fill="hold">
                            <p:stCondLst>
                              <p:cond delay="81"/>
                            </p:stCondLst>
                            <p:childTnLst>
                              <p:par>
                                <p:cTn id="86" presetID="10" presetClass="entr" presetSubtype="0" fill="hold" grpId="0" nodeType="afterEffect">
                                  <p:stCondLst>
                                    <p:cond delay="0"/>
                                  </p:stCondLst>
                                  <p:childTnLst>
                                    <p:set>
                                      <p:cBhvr>
                                        <p:cTn id="87" dur="1" fill="hold">
                                          <p:stCondLst>
                                            <p:cond delay="0"/>
                                          </p:stCondLst>
                                        </p:cTn>
                                        <p:tgtEl>
                                          <p:spTgt spid="95"/>
                                        </p:tgtEl>
                                        <p:attrNameLst>
                                          <p:attrName>style.visibility</p:attrName>
                                        </p:attrNameLst>
                                      </p:cBhvr>
                                      <p:to>
                                        <p:strVal val="visible"/>
                                      </p:to>
                                    </p:set>
                                    <p:animEffect transition="in" filter="fade">
                                      <p:cBhvr>
                                        <p:cTn id="88" dur="500"/>
                                        <p:tgtEl>
                                          <p:spTgt spid="95"/>
                                        </p:tgtEl>
                                      </p:cBhvr>
                                    </p:animEffect>
                                  </p:childTnLst>
                                </p:cTn>
                              </p:par>
                              <p:par>
                                <p:cTn id="89" presetID="10" presetClass="exit" presetSubtype="0" fill="hold" grpId="1" nodeType="withEffect">
                                  <p:stCondLst>
                                    <p:cond delay="0"/>
                                  </p:stCondLst>
                                  <p:childTnLst>
                                    <p:animEffect transition="out" filter="fade">
                                      <p:cBhvr>
                                        <p:cTn id="90" dur="500"/>
                                        <p:tgtEl>
                                          <p:spTgt spid="94"/>
                                        </p:tgtEl>
                                      </p:cBhvr>
                                    </p:animEffect>
                                    <p:set>
                                      <p:cBhvr>
                                        <p:cTn id="91" dur="1" fill="hold">
                                          <p:stCondLst>
                                            <p:cond delay="499"/>
                                          </p:stCondLst>
                                        </p:cTn>
                                        <p:tgtEl>
                                          <p:spTgt spid="94"/>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96"/>
                                        </p:tgtEl>
                                        <p:attrNameLst>
                                          <p:attrName>style.visibility</p:attrName>
                                        </p:attrNameLst>
                                      </p:cBhvr>
                                      <p:to>
                                        <p:strVal val="visible"/>
                                      </p:to>
                                    </p:set>
                                    <p:animEffect transition="in" filter="fade">
                                      <p:cBhvr>
                                        <p:cTn id="96" dur="500"/>
                                        <p:tgtEl>
                                          <p:spTgt spid="96"/>
                                        </p:tgtEl>
                                      </p:cBhvr>
                                    </p:animEffec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iterate type="lt">
                                    <p:tmAbs val="80"/>
                                  </p:iterate>
                                  <p:childTnLst>
                                    <p:set>
                                      <p:cBhvr>
                                        <p:cTn id="100" dur="1" fill="hold">
                                          <p:stCondLst>
                                            <p:cond delay="0"/>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animBg="1"/>
      <p:bldP spid="63" grpId="0"/>
      <p:bldP spid="64" grpId="0"/>
      <p:bldP spid="80" grpId="0" animBg="1"/>
      <p:bldP spid="81" grpId="0" animBg="1"/>
      <p:bldP spid="83" grpId="0"/>
      <p:bldP spid="84" grpId="0" animBg="1"/>
      <p:bldP spid="84" grpId="1" animBg="1"/>
      <p:bldP spid="87" grpId="0" animBg="1"/>
      <p:bldP spid="88" grpId="0"/>
      <p:bldP spid="89" grpId="0" animBg="1"/>
      <p:bldP spid="90" grpId="0"/>
      <p:bldP spid="91" grpId="0"/>
      <p:bldP spid="92" grpId="0" animBg="1"/>
      <p:bldP spid="93" grpId="0" animBg="1"/>
      <p:bldP spid="93" grpId="1" animBg="1"/>
      <p:bldP spid="94" grpId="0" animBg="1"/>
      <p:bldP spid="94" grpId="1" animBg="1"/>
      <p:bldP spid="95" grpId="0" animBg="1"/>
      <p:bldP spid="9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81075" y="1409700"/>
            <a:ext cx="7200900" cy="1754326"/>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a:t>
            </a:r>
            <a:r>
              <a:rPr lang="en-US" sz="3600" dirty="0" smtClean="0">
                <a:solidFill>
                  <a:schemeClr val="accent5"/>
                </a:solidFill>
                <a:latin typeface="Orly's Font 2" pitchFamily="66" charset="0"/>
                <a:ea typeface="Verdana" pitchFamily="34" charset="0"/>
                <a:cs typeface="Verdana" pitchFamily="34" charset="0"/>
              </a:rPr>
              <a:t>you have learned how to subtract </a:t>
            </a:r>
            <a:r>
              <a:rPr lang="en-US" sz="3600" dirty="0" smtClean="0">
                <a:solidFill>
                  <a:schemeClr val="accent1"/>
                </a:solidFill>
                <a:latin typeface="Orly's Font 2" pitchFamily="66" charset="0"/>
                <a:ea typeface="Verdana" pitchFamily="34" charset="0"/>
                <a:cs typeface="Verdana" pitchFamily="34" charset="0"/>
              </a:rPr>
              <a:t>by using a number line.</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36184" y="1521549"/>
            <a:ext cx="6873348" cy="1754326"/>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subtract </a:t>
            </a:r>
            <a:r>
              <a:rPr lang="en-US" sz="3600" dirty="0" smtClean="0">
                <a:solidFill>
                  <a:schemeClr val="accent1"/>
                </a:solidFill>
                <a:latin typeface="Orly's Font 2" pitchFamily="66" charset="0"/>
                <a:ea typeface="Verdana" pitchFamily="34" charset="0"/>
                <a:cs typeface="Verdana" pitchFamily="34" charset="0"/>
              </a:rPr>
              <a:t>by using a number line.</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615860" y="1234440"/>
            <a:ext cx="7886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Decomposing</a:t>
            </a:r>
            <a:r>
              <a:rPr lang="en-US" sz="2800" dirty="0" smtClean="0">
                <a:solidFill>
                  <a:schemeClr val="accent1"/>
                </a:solidFill>
                <a:latin typeface="Orly's Font 2" pitchFamily="66" charset="0"/>
              </a:rPr>
              <a:t> is </a:t>
            </a:r>
            <a:r>
              <a:rPr lang="en-US" sz="2800" dirty="0" smtClean="0">
                <a:solidFill>
                  <a:schemeClr val="accent3"/>
                </a:solidFill>
                <a:latin typeface="Orly's Font 2" pitchFamily="66" charset="0"/>
              </a:rPr>
              <a:t>taking apart </a:t>
            </a:r>
            <a:r>
              <a:rPr lang="en-US" sz="2800" dirty="0" smtClean="0">
                <a:solidFill>
                  <a:schemeClr val="accent1"/>
                </a:solidFill>
                <a:latin typeface="Orly's Font 2" pitchFamily="66" charset="0"/>
              </a:rPr>
              <a:t>a number.</a:t>
            </a:r>
            <a:endParaRPr lang="en-US" sz="2800" dirty="0">
              <a:solidFill>
                <a:schemeClr val="accent1"/>
              </a:solidFill>
              <a:latin typeface="Orly's Font 2" pitchFamily="66" charset="0"/>
            </a:endParaRPr>
          </a:p>
        </p:txBody>
      </p:sp>
      <p:sp>
        <p:nvSpPr>
          <p:cNvPr id="5" name="Text Placeholder 2"/>
          <p:cNvSpPr txBox="1">
            <a:spLocks/>
          </p:cNvSpPr>
          <p:nvPr/>
        </p:nvSpPr>
        <p:spPr bwMode="auto">
          <a:xfrm>
            <a:off x="939800" y="2160588"/>
            <a:ext cx="2232025"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5"/>
                </a:solidFill>
                <a:latin typeface="Orly's Font 2" pitchFamily="66" charset="0"/>
              </a:rPr>
              <a:t>5</a:t>
            </a:r>
            <a:endParaRPr lang="en-US" sz="2800" dirty="0">
              <a:solidFill>
                <a:schemeClr val="accent5"/>
              </a:solidFill>
              <a:latin typeface="Orly's Font 2" pitchFamily="66" charset="0"/>
            </a:endParaRPr>
          </a:p>
        </p:txBody>
      </p:sp>
      <p:grpSp>
        <p:nvGrpSpPr>
          <p:cNvPr id="6" name="Group 5"/>
          <p:cNvGrpSpPr>
            <a:grpSpLocks/>
          </p:cNvGrpSpPr>
          <p:nvPr/>
        </p:nvGrpSpPr>
        <p:grpSpPr bwMode="auto">
          <a:xfrm>
            <a:off x="331788" y="3074988"/>
            <a:ext cx="1401762" cy="1336675"/>
            <a:chOff x="330996" y="3074233"/>
            <a:chExt cx="1401946" cy="1337331"/>
          </a:xfrm>
        </p:grpSpPr>
        <p:sp>
          <p:nvSpPr>
            <p:cNvPr id="7" name="Rectangle 6"/>
            <p:cNvSpPr>
              <a:spLocks noChangeAspect="1"/>
            </p:cNvSpPr>
            <p:nvPr/>
          </p:nvSpPr>
          <p:spPr>
            <a:xfrm rot="5400000">
              <a:off x="1080352" y="3565052"/>
              <a:ext cx="236654" cy="230217"/>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8" name="Rectangle 7"/>
            <p:cNvSpPr>
              <a:spLocks noChangeAspect="1"/>
            </p:cNvSpPr>
            <p:nvPr/>
          </p:nvSpPr>
          <p:spPr>
            <a:xfrm rot="5400000">
              <a:off x="776305" y="3565846"/>
              <a:ext cx="236654" cy="22863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9" name="Rectangle 8"/>
            <p:cNvSpPr>
              <a:spLocks noChangeAspect="1"/>
            </p:cNvSpPr>
            <p:nvPr/>
          </p:nvSpPr>
          <p:spPr>
            <a:xfrm rot="5400000">
              <a:off x="472259" y="3565052"/>
              <a:ext cx="236654" cy="230218"/>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10" name="Oval 9"/>
            <p:cNvSpPr/>
            <p:nvPr/>
          </p:nvSpPr>
          <p:spPr>
            <a:xfrm>
              <a:off x="330996" y="3074233"/>
              <a:ext cx="1401946" cy="1337331"/>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11" name="Rectangle 10"/>
            <p:cNvSpPr>
              <a:spLocks noChangeAspect="1"/>
            </p:cNvSpPr>
            <p:nvPr/>
          </p:nvSpPr>
          <p:spPr>
            <a:xfrm rot="5400000">
              <a:off x="1385192" y="3565052"/>
              <a:ext cx="236654" cy="230217"/>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grpSp>
      <p:grpSp>
        <p:nvGrpSpPr>
          <p:cNvPr id="12" name="Group 6"/>
          <p:cNvGrpSpPr>
            <a:grpSpLocks/>
          </p:cNvGrpSpPr>
          <p:nvPr/>
        </p:nvGrpSpPr>
        <p:grpSpPr bwMode="auto">
          <a:xfrm>
            <a:off x="2420938" y="3098800"/>
            <a:ext cx="1371600" cy="1320800"/>
            <a:chOff x="2420714" y="3098217"/>
            <a:chExt cx="1371600" cy="1321480"/>
          </a:xfrm>
        </p:grpSpPr>
        <p:sp>
          <p:nvSpPr>
            <p:cNvPr id="13" name="Rectangle 12"/>
            <p:cNvSpPr>
              <a:spLocks noChangeAspect="1"/>
            </p:cNvSpPr>
            <p:nvPr/>
          </p:nvSpPr>
          <p:spPr>
            <a:xfrm rot="5400000">
              <a:off x="2988184" y="3626392"/>
              <a:ext cx="236660" cy="22860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14" name="Oval 13"/>
            <p:cNvSpPr/>
            <p:nvPr/>
          </p:nvSpPr>
          <p:spPr>
            <a:xfrm>
              <a:off x="2420714" y="3098217"/>
              <a:ext cx="1371600" cy="132148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grpSp>
      <p:cxnSp>
        <p:nvCxnSpPr>
          <p:cNvPr id="15" name="Straight Arrow Connector 14"/>
          <p:cNvCxnSpPr/>
          <p:nvPr/>
        </p:nvCxnSpPr>
        <p:spPr>
          <a:xfrm flipH="1">
            <a:off x="1389063" y="2581275"/>
            <a:ext cx="585787" cy="493713"/>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119313" y="2568575"/>
            <a:ext cx="565150" cy="5794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7" name="Text Placeholder 2"/>
          <p:cNvSpPr txBox="1">
            <a:spLocks/>
          </p:cNvSpPr>
          <p:nvPr/>
        </p:nvSpPr>
        <p:spPr bwMode="auto">
          <a:xfrm>
            <a:off x="5616575" y="2162705"/>
            <a:ext cx="2232025"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3"/>
                </a:solidFill>
                <a:latin typeface="Orly's Font 2" pitchFamily="66" charset="0"/>
              </a:rPr>
              <a:t>23</a:t>
            </a:r>
            <a:endParaRPr lang="en-US" sz="2800" dirty="0">
              <a:solidFill>
                <a:schemeClr val="accent3"/>
              </a:solidFill>
              <a:latin typeface="Orly's Font 2" pitchFamily="66" charset="0"/>
            </a:endParaRPr>
          </a:p>
        </p:txBody>
      </p:sp>
      <p:sp>
        <p:nvSpPr>
          <p:cNvPr id="18" name="Text Placeholder 2"/>
          <p:cNvSpPr txBox="1">
            <a:spLocks/>
          </p:cNvSpPr>
          <p:nvPr/>
        </p:nvSpPr>
        <p:spPr bwMode="auto">
          <a:xfrm>
            <a:off x="6665913" y="3523193"/>
            <a:ext cx="2232025"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5"/>
                </a:solidFill>
                <a:latin typeface="Orly's Font 2" pitchFamily="66" charset="0"/>
              </a:rPr>
              <a:t>3</a:t>
            </a:r>
            <a:endParaRPr lang="en-US" sz="2800" dirty="0">
              <a:solidFill>
                <a:schemeClr val="accent5"/>
              </a:solidFill>
              <a:latin typeface="Orly's Font 2" pitchFamily="66" charset="0"/>
            </a:endParaRPr>
          </a:p>
        </p:txBody>
      </p:sp>
      <p:sp>
        <p:nvSpPr>
          <p:cNvPr id="19" name="Text Placeholder 2"/>
          <p:cNvSpPr txBox="1">
            <a:spLocks/>
          </p:cNvSpPr>
          <p:nvPr/>
        </p:nvSpPr>
        <p:spPr bwMode="auto">
          <a:xfrm>
            <a:off x="4973638" y="3523193"/>
            <a:ext cx="1257300"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5"/>
                </a:solidFill>
                <a:latin typeface="Orly's Font 2" pitchFamily="66" charset="0"/>
              </a:rPr>
              <a:t>20</a:t>
            </a:r>
            <a:endParaRPr lang="en-US" sz="2800" dirty="0">
              <a:solidFill>
                <a:schemeClr val="accent5"/>
              </a:solidFill>
              <a:latin typeface="Orly's Font 2" pitchFamily="66" charset="0"/>
            </a:endParaRPr>
          </a:p>
        </p:txBody>
      </p:sp>
      <p:cxnSp>
        <p:nvCxnSpPr>
          <p:cNvPr id="20" name="Straight Arrow Connector 19"/>
          <p:cNvCxnSpPr/>
          <p:nvPr/>
        </p:nvCxnSpPr>
        <p:spPr>
          <a:xfrm flipH="1">
            <a:off x="5822950" y="2664355"/>
            <a:ext cx="842963" cy="8588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6813550" y="2640543"/>
            <a:ext cx="838200" cy="94615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iterate type="lt">
                                    <p:tmAbs val="80"/>
                                  </p:iterate>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iterate type="lt">
                                    <p:tmAbs val="80"/>
                                  </p:iterate>
                                  <p:childTnLst>
                                    <p:set>
                                      <p:cBhvr>
                                        <p:cTn id="43" dur="1" fill="hold">
                                          <p:stCondLst>
                                            <p:cond delay="0"/>
                                          </p:stCondLst>
                                        </p:cTn>
                                        <p:tgtEl>
                                          <p:spTgt spid="19"/>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17"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941696" y="1461978"/>
            <a:ext cx="7086600" cy="656837"/>
            <a:chOff x="1009936" y="2686050"/>
            <a:chExt cx="7086600" cy="656837"/>
          </a:xfrm>
        </p:grpSpPr>
        <p:grpSp>
          <p:nvGrpSpPr>
            <p:cNvPr id="3" name="Group 2"/>
            <p:cNvGrpSpPr/>
            <p:nvPr/>
          </p:nvGrpSpPr>
          <p:grpSpPr>
            <a:xfrm>
              <a:off x="1009936" y="2686050"/>
              <a:ext cx="7086600" cy="252473"/>
              <a:chOff x="838200" y="3526308"/>
              <a:chExt cx="7086600" cy="252473"/>
            </a:xfrm>
          </p:grpSpPr>
          <p:grpSp>
            <p:nvGrpSpPr>
              <p:cNvPr id="8" name="Group 7"/>
              <p:cNvGrpSpPr/>
              <p:nvPr/>
            </p:nvGrpSpPr>
            <p:grpSpPr>
              <a:xfrm>
                <a:off x="838200" y="3577593"/>
                <a:ext cx="7086600" cy="134303"/>
                <a:chOff x="838200" y="3577593"/>
                <a:chExt cx="7086600" cy="134303"/>
              </a:xfrm>
            </p:grpSpPr>
            <p:sp>
              <p:nvSpPr>
                <p:cNvPr id="40" name="Oval 39"/>
                <p:cNvSpPr/>
                <p:nvPr/>
              </p:nvSpPr>
              <p:spPr bwMode="auto">
                <a:xfrm>
                  <a:off x="1465263" y="3577593"/>
                  <a:ext cx="117475"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1" name="Oval 40"/>
                <p:cNvSpPr/>
                <p:nvPr/>
              </p:nvSpPr>
              <p:spPr bwMode="auto">
                <a:xfrm>
                  <a:off x="7297610" y="3583308"/>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2" name="Oval 41"/>
                <p:cNvSpPr/>
                <p:nvPr/>
              </p:nvSpPr>
              <p:spPr bwMode="auto">
                <a:xfrm>
                  <a:off x="5322723" y="3583308"/>
                  <a:ext cx="115887"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3" name="Oval 42"/>
                <p:cNvSpPr/>
                <p:nvPr/>
              </p:nvSpPr>
              <p:spPr bwMode="auto">
                <a:xfrm>
                  <a:off x="3412960" y="3577593"/>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44" name="Straight Arrow Connector 43"/>
                <p:cNvCxnSpPr/>
                <p:nvPr/>
              </p:nvCxnSpPr>
              <p:spPr bwMode="auto">
                <a:xfrm>
                  <a:off x="838200" y="3641887"/>
                  <a:ext cx="7086600" cy="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cxnSp>
            <p:nvCxnSpPr>
              <p:cNvPr id="9" name="Straight Connector 8"/>
              <p:cNvCxnSpPr/>
              <p:nvPr/>
            </p:nvCxnSpPr>
            <p:spPr bwMode="auto">
              <a:xfrm>
                <a:off x="152825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auto">
              <a:xfrm>
                <a:off x="17237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bwMode="auto">
              <a:xfrm>
                <a:off x="191925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auto">
              <a:xfrm>
                <a:off x="211475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bwMode="auto">
              <a:xfrm>
                <a:off x="3483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bwMode="auto">
              <a:xfrm>
                <a:off x="23102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auto">
              <a:xfrm>
                <a:off x="25057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auto">
              <a:xfrm>
                <a:off x="270125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bwMode="auto">
              <a:xfrm>
                <a:off x="28967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bwMode="auto">
              <a:xfrm>
                <a:off x="309225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auto">
              <a:xfrm>
                <a:off x="328776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bwMode="auto">
              <a:xfrm>
                <a:off x="539670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auto">
              <a:xfrm>
                <a:off x="559220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bwMode="auto">
              <a:xfrm>
                <a:off x="57877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auto">
              <a:xfrm>
                <a:off x="598320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bwMode="auto">
              <a:xfrm>
                <a:off x="735171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bwMode="auto">
              <a:xfrm>
                <a:off x="61787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bwMode="auto">
              <a:xfrm>
                <a:off x="637420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auto">
              <a:xfrm>
                <a:off x="656970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auto">
              <a:xfrm>
                <a:off x="676521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auto">
              <a:xfrm>
                <a:off x="696071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auto">
              <a:xfrm>
                <a:off x="715621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bwMode="auto">
              <a:xfrm>
                <a:off x="36690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a:off x="386457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406008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a:off x="425558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a:off x="445108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a:off x="46465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a:off x="484208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a:off x="503758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52330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 name="TextBox 3"/>
            <p:cNvSpPr txBox="1"/>
            <p:nvPr/>
          </p:nvSpPr>
          <p:spPr>
            <a:xfrm>
              <a:off x="1516304" y="2939282"/>
              <a:ext cx="495036"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18</a:t>
              </a:r>
            </a:p>
          </p:txBody>
        </p:sp>
        <p:sp>
          <p:nvSpPr>
            <p:cNvPr id="5" name="TextBox 4"/>
            <p:cNvSpPr txBox="1"/>
            <p:nvPr/>
          </p:nvSpPr>
          <p:spPr>
            <a:xfrm>
              <a:off x="3374314" y="2942777"/>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28</a:t>
              </a:r>
            </a:p>
          </p:txBody>
        </p:sp>
        <p:sp>
          <p:nvSpPr>
            <p:cNvPr id="6" name="TextBox 5"/>
            <p:cNvSpPr txBox="1"/>
            <p:nvPr/>
          </p:nvSpPr>
          <p:spPr>
            <a:xfrm>
              <a:off x="5271719" y="2928564"/>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38</a:t>
              </a:r>
            </a:p>
          </p:txBody>
        </p:sp>
        <p:sp>
          <p:nvSpPr>
            <p:cNvPr id="7" name="TextBox 6"/>
            <p:cNvSpPr txBox="1"/>
            <p:nvPr/>
          </p:nvSpPr>
          <p:spPr>
            <a:xfrm>
              <a:off x="7270062" y="2914351"/>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48</a:t>
              </a:r>
            </a:p>
          </p:txBody>
        </p:sp>
      </p:grpSp>
      <p:sp>
        <p:nvSpPr>
          <p:cNvPr id="45" name="Text Placeholder 3"/>
          <p:cNvSpPr txBox="1">
            <a:spLocks/>
          </p:cNvSpPr>
          <p:nvPr/>
        </p:nvSpPr>
        <p:spPr bwMode="auto">
          <a:xfrm>
            <a:off x="285750" y="2228850"/>
            <a:ext cx="85725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The arrows at the ends of this number line show that the number line goes on forever in both directions. </a:t>
            </a:r>
            <a:endParaRPr lang="en-US" sz="2800" dirty="0">
              <a:solidFill>
                <a:schemeClr val="accent1"/>
              </a:solidFill>
              <a:latin typeface="Orly's Font 2" pitchFamily="66" charset="0"/>
            </a:endParaRPr>
          </a:p>
        </p:txBody>
      </p:sp>
      <p:sp>
        <p:nvSpPr>
          <p:cNvPr id="46" name="Rectangle 45"/>
          <p:cNvSpPr/>
          <p:nvPr/>
        </p:nvSpPr>
        <p:spPr>
          <a:xfrm>
            <a:off x="888584" y="1409010"/>
            <a:ext cx="379184" cy="408174"/>
          </a:xfrm>
          <a:prstGeom prst="rect">
            <a:avLst/>
          </a:prstGeom>
          <a:solidFill>
            <a:srgbClr val="00BCE4">
              <a:alpha val="50196"/>
            </a:srgb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sp>
        <p:nvSpPr>
          <p:cNvPr id="47" name="Rectangle 46"/>
          <p:cNvSpPr/>
          <p:nvPr/>
        </p:nvSpPr>
        <p:spPr>
          <a:xfrm>
            <a:off x="7735891" y="1421034"/>
            <a:ext cx="379184" cy="408174"/>
          </a:xfrm>
          <a:prstGeom prst="rect">
            <a:avLst/>
          </a:prstGeom>
          <a:solidFill>
            <a:srgbClr val="00BCE4">
              <a:alpha val="50196"/>
            </a:srgb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spTree>
    <p:extLst>
      <p:ext uri="{BB962C8B-B14F-4D97-AF65-F5344CB8AC3E}">
        <p14:creationId xmlns:p14="http://schemas.microsoft.com/office/powerpoint/2010/main" val="3742103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500"/>
                                        <p:tgtEl>
                                          <p:spTgt spid="47"/>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iterate type="lt">
                                    <p:tmAbs val="80"/>
                                  </p:iterate>
                                  <p:childTnLst>
                                    <p:set>
                                      <p:cBhvr>
                                        <p:cTn id="19"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animBg="1"/>
      <p:bldP spid="4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 Placeholder 3"/>
          <p:cNvSpPr txBox="1">
            <a:spLocks/>
          </p:cNvSpPr>
          <p:nvPr/>
        </p:nvSpPr>
        <p:spPr bwMode="auto">
          <a:xfrm>
            <a:off x="0" y="2113697"/>
            <a:ext cx="9144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Number lines can show any range of numbers. </a:t>
            </a:r>
            <a:endParaRPr lang="en-US" sz="2800" dirty="0">
              <a:solidFill>
                <a:schemeClr val="accent1"/>
              </a:solidFill>
              <a:latin typeface="Orly's Font 2" pitchFamily="66" charset="0"/>
            </a:endParaRPr>
          </a:p>
        </p:txBody>
      </p:sp>
      <p:grpSp>
        <p:nvGrpSpPr>
          <p:cNvPr id="2" name="Group 1"/>
          <p:cNvGrpSpPr/>
          <p:nvPr/>
        </p:nvGrpSpPr>
        <p:grpSpPr>
          <a:xfrm>
            <a:off x="933935" y="1289321"/>
            <a:ext cx="7086600" cy="656837"/>
            <a:chOff x="1009936" y="2686050"/>
            <a:chExt cx="7086600" cy="656837"/>
          </a:xfrm>
        </p:grpSpPr>
        <p:grpSp>
          <p:nvGrpSpPr>
            <p:cNvPr id="3" name="Group 2"/>
            <p:cNvGrpSpPr/>
            <p:nvPr/>
          </p:nvGrpSpPr>
          <p:grpSpPr>
            <a:xfrm>
              <a:off x="1009936" y="2686050"/>
              <a:ext cx="7086600" cy="252473"/>
              <a:chOff x="838200" y="3526308"/>
              <a:chExt cx="7086600" cy="252473"/>
            </a:xfrm>
          </p:grpSpPr>
          <p:grpSp>
            <p:nvGrpSpPr>
              <p:cNvPr id="8" name="Group 7"/>
              <p:cNvGrpSpPr/>
              <p:nvPr/>
            </p:nvGrpSpPr>
            <p:grpSpPr>
              <a:xfrm>
                <a:off x="838200" y="3577593"/>
                <a:ext cx="7086600" cy="134303"/>
                <a:chOff x="838200" y="3577593"/>
                <a:chExt cx="7086600" cy="134303"/>
              </a:xfrm>
            </p:grpSpPr>
            <p:sp>
              <p:nvSpPr>
                <p:cNvPr id="40" name="Oval 39"/>
                <p:cNvSpPr/>
                <p:nvPr/>
              </p:nvSpPr>
              <p:spPr bwMode="auto">
                <a:xfrm>
                  <a:off x="1465263" y="3577593"/>
                  <a:ext cx="117475"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1" name="Oval 40"/>
                <p:cNvSpPr/>
                <p:nvPr/>
              </p:nvSpPr>
              <p:spPr bwMode="auto">
                <a:xfrm>
                  <a:off x="7297610" y="3583308"/>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2" name="Oval 41"/>
                <p:cNvSpPr/>
                <p:nvPr/>
              </p:nvSpPr>
              <p:spPr bwMode="auto">
                <a:xfrm>
                  <a:off x="5322723" y="3583308"/>
                  <a:ext cx="115887"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3" name="Oval 42"/>
                <p:cNvSpPr/>
                <p:nvPr/>
              </p:nvSpPr>
              <p:spPr bwMode="auto">
                <a:xfrm>
                  <a:off x="3412960" y="3577593"/>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44" name="Straight Arrow Connector 43"/>
                <p:cNvCxnSpPr/>
                <p:nvPr/>
              </p:nvCxnSpPr>
              <p:spPr bwMode="auto">
                <a:xfrm>
                  <a:off x="838200" y="3641887"/>
                  <a:ext cx="7086600" cy="0"/>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cxnSp>
            <p:nvCxnSpPr>
              <p:cNvPr id="9" name="Straight Connector 8"/>
              <p:cNvCxnSpPr/>
              <p:nvPr/>
            </p:nvCxnSpPr>
            <p:spPr bwMode="auto">
              <a:xfrm>
                <a:off x="152825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auto">
              <a:xfrm>
                <a:off x="17237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bwMode="auto">
              <a:xfrm>
                <a:off x="191925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auto">
              <a:xfrm>
                <a:off x="211475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bwMode="auto">
              <a:xfrm>
                <a:off x="3483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bwMode="auto">
              <a:xfrm>
                <a:off x="23102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auto">
              <a:xfrm>
                <a:off x="25057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auto">
              <a:xfrm>
                <a:off x="270125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bwMode="auto">
              <a:xfrm>
                <a:off x="28967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bwMode="auto">
              <a:xfrm>
                <a:off x="309225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auto">
              <a:xfrm>
                <a:off x="328776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bwMode="auto">
              <a:xfrm>
                <a:off x="539670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auto">
              <a:xfrm>
                <a:off x="559220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bwMode="auto">
              <a:xfrm>
                <a:off x="57877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auto">
              <a:xfrm>
                <a:off x="598320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bwMode="auto">
              <a:xfrm>
                <a:off x="735171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bwMode="auto">
              <a:xfrm>
                <a:off x="61787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bwMode="auto">
              <a:xfrm>
                <a:off x="637420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auto">
              <a:xfrm>
                <a:off x="656970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auto">
              <a:xfrm>
                <a:off x="676521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auto">
              <a:xfrm>
                <a:off x="696071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auto">
              <a:xfrm>
                <a:off x="715621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bwMode="auto">
              <a:xfrm>
                <a:off x="36690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a:off x="386457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406008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a:off x="425558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a:off x="445108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a:off x="46465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a:off x="484208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a:off x="503758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52330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 name="TextBox 3"/>
            <p:cNvSpPr txBox="1"/>
            <p:nvPr/>
          </p:nvSpPr>
          <p:spPr>
            <a:xfrm>
              <a:off x="1516304" y="2939282"/>
              <a:ext cx="495036"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0</a:t>
              </a:r>
            </a:p>
          </p:txBody>
        </p:sp>
        <p:sp>
          <p:nvSpPr>
            <p:cNvPr id="5" name="TextBox 4"/>
            <p:cNvSpPr txBox="1"/>
            <p:nvPr/>
          </p:nvSpPr>
          <p:spPr>
            <a:xfrm>
              <a:off x="3374314" y="2942777"/>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10</a:t>
              </a:r>
            </a:p>
          </p:txBody>
        </p:sp>
        <p:sp>
          <p:nvSpPr>
            <p:cNvPr id="6" name="TextBox 5"/>
            <p:cNvSpPr txBox="1"/>
            <p:nvPr/>
          </p:nvSpPr>
          <p:spPr>
            <a:xfrm>
              <a:off x="5271719" y="2928564"/>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20</a:t>
              </a:r>
            </a:p>
          </p:txBody>
        </p:sp>
        <p:sp>
          <p:nvSpPr>
            <p:cNvPr id="7" name="TextBox 6"/>
            <p:cNvSpPr txBox="1"/>
            <p:nvPr/>
          </p:nvSpPr>
          <p:spPr>
            <a:xfrm>
              <a:off x="7270062" y="2914351"/>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30</a:t>
              </a:r>
            </a:p>
          </p:txBody>
        </p:sp>
      </p:grpSp>
      <p:grpSp>
        <p:nvGrpSpPr>
          <p:cNvPr id="46" name="Group 45"/>
          <p:cNvGrpSpPr/>
          <p:nvPr/>
        </p:nvGrpSpPr>
        <p:grpSpPr>
          <a:xfrm>
            <a:off x="931550" y="2903043"/>
            <a:ext cx="7086600" cy="699126"/>
            <a:chOff x="931550" y="2903043"/>
            <a:chExt cx="7086600" cy="699126"/>
          </a:xfrm>
        </p:grpSpPr>
        <p:grpSp>
          <p:nvGrpSpPr>
            <p:cNvPr id="93" name="Group 92"/>
            <p:cNvGrpSpPr/>
            <p:nvPr/>
          </p:nvGrpSpPr>
          <p:grpSpPr>
            <a:xfrm>
              <a:off x="931550" y="2903043"/>
              <a:ext cx="7086600" cy="670485"/>
              <a:chOff x="1009936" y="2672402"/>
              <a:chExt cx="7086600" cy="670485"/>
            </a:xfrm>
          </p:grpSpPr>
          <p:grpSp>
            <p:nvGrpSpPr>
              <p:cNvPr id="94" name="Group 93"/>
              <p:cNvGrpSpPr/>
              <p:nvPr/>
            </p:nvGrpSpPr>
            <p:grpSpPr>
              <a:xfrm>
                <a:off x="1009936" y="2672402"/>
                <a:ext cx="7086600" cy="266121"/>
                <a:chOff x="838200" y="3512660"/>
                <a:chExt cx="7086600" cy="266121"/>
              </a:xfrm>
            </p:grpSpPr>
            <p:grpSp>
              <p:nvGrpSpPr>
                <p:cNvPr id="99" name="Group 98"/>
                <p:cNvGrpSpPr/>
                <p:nvPr/>
              </p:nvGrpSpPr>
              <p:grpSpPr>
                <a:xfrm>
                  <a:off x="838200" y="3577593"/>
                  <a:ext cx="7086600" cy="134303"/>
                  <a:chOff x="838200" y="3577593"/>
                  <a:chExt cx="7086600" cy="134303"/>
                </a:xfrm>
              </p:grpSpPr>
              <p:sp>
                <p:nvSpPr>
                  <p:cNvPr id="131" name="Oval 130"/>
                  <p:cNvSpPr/>
                  <p:nvPr/>
                </p:nvSpPr>
                <p:spPr bwMode="auto">
                  <a:xfrm>
                    <a:off x="1465263" y="3577593"/>
                    <a:ext cx="117475"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132" name="Oval 131"/>
                  <p:cNvSpPr/>
                  <p:nvPr/>
                </p:nvSpPr>
                <p:spPr bwMode="auto">
                  <a:xfrm>
                    <a:off x="7297610" y="3583308"/>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133" name="Oval 132"/>
                  <p:cNvSpPr/>
                  <p:nvPr/>
                </p:nvSpPr>
                <p:spPr bwMode="auto">
                  <a:xfrm>
                    <a:off x="5322723" y="3583308"/>
                    <a:ext cx="115887"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134" name="Oval 133"/>
                  <p:cNvSpPr/>
                  <p:nvPr/>
                </p:nvSpPr>
                <p:spPr bwMode="auto">
                  <a:xfrm>
                    <a:off x="3412960" y="3577593"/>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135" name="Straight Arrow Connector 134"/>
                  <p:cNvCxnSpPr/>
                  <p:nvPr/>
                </p:nvCxnSpPr>
                <p:spPr bwMode="auto">
                  <a:xfrm>
                    <a:off x="838200" y="3641887"/>
                    <a:ext cx="7086600" cy="0"/>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cxnSp>
              <p:nvCxnSpPr>
                <p:cNvPr id="100" name="Straight Connector 99"/>
                <p:cNvCxnSpPr/>
                <p:nvPr/>
              </p:nvCxnSpPr>
              <p:spPr bwMode="auto">
                <a:xfrm>
                  <a:off x="152825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bwMode="auto">
                <a:xfrm>
                  <a:off x="17237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bwMode="auto">
                <a:xfrm>
                  <a:off x="191925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bwMode="auto">
                <a:xfrm>
                  <a:off x="2114754" y="351266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bwMode="auto">
                <a:xfrm>
                  <a:off x="3483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bwMode="auto">
                <a:xfrm>
                  <a:off x="23102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bwMode="auto">
                <a:xfrm>
                  <a:off x="25057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bwMode="auto">
                <a:xfrm>
                  <a:off x="270125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bwMode="auto">
                <a:xfrm>
                  <a:off x="28967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bwMode="auto">
                <a:xfrm>
                  <a:off x="309225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bwMode="auto">
                <a:xfrm>
                  <a:off x="328776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bwMode="auto">
                <a:xfrm>
                  <a:off x="539670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bwMode="auto">
                <a:xfrm>
                  <a:off x="559220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bwMode="auto">
                <a:xfrm>
                  <a:off x="57877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bwMode="auto">
                <a:xfrm>
                  <a:off x="598320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bwMode="auto">
                <a:xfrm>
                  <a:off x="735171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bwMode="auto">
                <a:xfrm>
                  <a:off x="61787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bwMode="auto">
                <a:xfrm>
                  <a:off x="637420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bwMode="auto">
                <a:xfrm>
                  <a:off x="656970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bwMode="auto">
                <a:xfrm>
                  <a:off x="676521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bwMode="auto">
                <a:xfrm>
                  <a:off x="696071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bwMode="auto">
                <a:xfrm>
                  <a:off x="715621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bwMode="auto">
                <a:xfrm>
                  <a:off x="36690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bwMode="auto">
                <a:xfrm>
                  <a:off x="386457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bwMode="auto">
                <a:xfrm>
                  <a:off x="406008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bwMode="auto">
                <a:xfrm>
                  <a:off x="425558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bwMode="auto">
                <a:xfrm>
                  <a:off x="445108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bwMode="auto">
                <a:xfrm>
                  <a:off x="46465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bwMode="auto">
                <a:xfrm>
                  <a:off x="484208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bwMode="auto">
                <a:xfrm>
                  <a:off x="503758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bwMode="auto">
                <a:xfrm>
                  <a:off x="52330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6" name="TextBox 95"/>
              <p:cNvSpPr txBox="1"/>
              <p:nvPr/>
            </p:nvSpPr>
            <p:spPr>
              <a:xfrm>
                <a:off x="3374314" y="2942777"/>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25</a:t>
                </a:r>
              </a:p>
            </p:txBody>
          </p:sp>
          <p:sp>
            <p:nvSpPr>
              <p:cNvPr id="97" name="TextBox 96"/>
              <p:cNvSpPr txBox="1"/>
              <p:nvPr/>
            </p:nvSpPr>
            <p:spPr>
              <a:xfrm>
                <a:off x="5287756" y="2928564"/>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35</a:t>
                </a:r>
              </a:p>
            </p:txBody>
          </p:sp>
          <p:sp>
            <p:nvSpPr>
              <p:cNvPr id="98" name="TextBox 97"/>
              <p:cNvSpPr txBox="1"/>
              <p:nvPr/>
            </p:nvSpPr>
            <p:spPr>
              <a:xfrm>
                <a:off x="7270062" y="2914351"/>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45</a:t>
                </a:r>
              </a:p>
            </p:txBody>
          </p:sp>
        </p:grpSp>
        <p:sp>
          <p:nvSpPr>
            <p:cNvPr id="181" name="TextBox 180"/>
            <p:cNvSpPr txBox="1"/>
            <p:nvPr/>
          </p:nvSpPr>
          <p:spPr>
            <a:xfrm>
              <a:off x="1377611" y="3202059"/>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15</a:t>
              </a:r>
            </a:p>
          </p:txBody>
        </p:sp>
      </p:grpSp>
      <p:grpSp>
        <p:nvGrpSpPr>
          <p:cNvPr id="47" name="Group 46"/>
          <p:cNvGrpSpPr/>
          <p:nvPr/>
        </p:nvGrpSpPr>
        <p:grpSpPr>
          <a:xfrm>
            <a:off x="931550" y="3893674"/>
            <a:ext cx="7086600" cy="720766"/>
            <a:chOff x="931550" y="3893674"/>
            <a:chExt cx="7086600" cy="720766"/>
          </a:xfrm>
        </p:grpSpPr>
        <p:grpSp>
          <p:nvGrpSpPr>
            <p:cNvPr id="137" name="Group 136"/>
            <p:cNvGrpSpPr/>
            <p:nvPr/>
          </p:nvGrpSpPr>
          <p:grpSpPr>
            <a:xfrm>
              <a:off x="931550" y="3893674"/>
              <a:ext cx="7086600" cy="670485"/>
              <a:chOff x="1009936" y="2672402"/>
              <a:chExt cx="7086600" cy="670485"/>
            </a:xfrm>
          </p:grpSpPr>
          <p:grpSp>
            <p:nvGrpSpPr>
              <p:cNvPr id="138" name="Group 137"/>
              <p:cNvGrpSpPr/>
              <p:nvPr/>
            </p:nvGrpSpPr>
            <p:grpSpPr>
              <a:xfrm>
                <a:off x="1009936" y="2672402"/>
                <a:ext cx="7086600" cy="266121"/>
                <a:chOff x="838200" y="3512660"/>
                <a:chExt cx="7086600" cy="266121"/>
              </a:xfrm>
            </p:grpSpPr>
            <p:grpSp>
              <p:nvGrpSpPr>
                <p:cNvPr id="142" name="Group 141"/>
                <p:cNvGrpSpPr/>
                <p:nvPr/>
              </p:nvGrpSpPr>
              <p:grpSpPr>
                <a:xfrm>
                  <a:off x="838200" y="3577593"/>
                  <a:ext cx="7086600" cy="134303"/>
                  <a:chOff x="838200" y="3577593"/>
                  <a:chExt cx="7086600" cy="134303"/>
                </a:xfrm>
              </p:grpSpPr>
              <p:sp>
                <p:nvSpPr>
                  <p:cNvPr id="174" name="Oval 173"/>
                  <p:cNvSpPr/>
                  <p:nvPr/>
                </p:nvSpPr>
                <p:spPr bwMode="auto">
                  <a:xfrm>
                    <a:off x="1465263" y="3577593"/>
                    <a:ext cx="117475"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175" name="Oval 174"/>
                  <p:cNvSpPr/>
                  <p:nvPr/>
                </p:nvSpPr>
                <p:spPr bwMode="auto">
                  <a:xfrm>
                    <a:off x="7297610" y="3583308"/>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176" name="Oval 175"/>
                  <p:cNvSpPr/>
                  <p:nvPr/>
                </p:nvSpPr>
                <p:spPr bwMode="auto">
                  <a:xfrm>
                    <a:off x="5322723" y="3583308"/>
                    <a:ext cx="115887"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177" name="Oval 176"/>
                  <p:cNvSpPr/>
                  <p:nvPr/>
                </p:nvSpPr>
                <p:spPr bwMode="auto">
                  <a:xfrm>
                    <a:off x="3412960" y="3577593"/>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178" name="Straight Arrow Connector 177"/>
                  <p:cNvCxnSpPr/>
                  <p:nvPr/>
                </p:nvCxnSpPr>
                <p:spPr bwMode="auto">
                  <a:xfrm>
                    <a:off x="838200" y="3641887"/>
                    <a:ext cx="7086600" cy="0"/>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cxnSp>
              <p:nvCxnSpPr>
                <p:cNvPr id="143" name="Straight Connector 142"/>
                <p:cNvCxnSpPr/>
                <p:nvPr/>
              </p:nvCxnSpPr>
              <p:spPr bwMode="auto">
                <a:xfrm>
                  <a:off x="152825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bwMode="auto">
                <a:xfrm>
                  <a:off x="17237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bwMode="auto">
                <a:xfrm>
                  <a:off x="191925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bwMode="auto">
                <a:xfrm>
                  <a:off x="2114754" y="351266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bwMode="auto">
                <a:xfrm>
                  <a:off x="3483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bwMode="auto">
                <a:xfrm>
                  <a:off x="23102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bwMode="auto">
                <a:xfrm>
                  <a:off x="25057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bwMode="auto">
                <a:xfrm>
                  <a:off x="270125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bwMode="auto">
                <a:xfrm>
                  <a:off x="28967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bwMode="auto">
                <a:xfrm>
                  <a:off x="309225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bwMode="auto">
                <a:xfrm>
                  <a:off x="328776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bwMode="auto">
                <a:xfrm>
                  <a:off x="539670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bwMode="auto">
                <a:xfrm>
                  <a:off x="559220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bwMode="auto">
                <a:xfrm>
                  <a:off x="57877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bwMode="auto">
                <a:xfrm>
                  <a:off x="598320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bwMode="auto">
                <a:xfrm>
                  <a:off x="735171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bwMode="auto">
                <a:xfrm>
                  <a:off x="61787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bwMode="auto">
                <a:xfrm>
                  <a:off x="637420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p:cNvCxnSpPr/>
                <p:nvPr/>
              </p:nvCxnSpPr>
              <p:spPr bwMode="auto">
                <a:xfrm>
                  <a:off x="656970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bwMode="auto">
                <a:xfrm>
                  <a:off x="676521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bwMode="auto">
                <a:xfrm>
                  <a:off x="696071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bwMode="auto">
                <a:xfrm>
                  <a:off x="715621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bwMode="auto">
                <a:xfrm>
                  <a:off x="36690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bwMode="auto">
                <a:xfrm>
                  <a:off x="386457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bwMode="auto">
                <a:xfrm>
                  <a:off x="406008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bwMode="auto">
                <a:xfrm>
                  <a:off x="425558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bwMode="auto">
                <a:xfrm>
                  <a:off x="445108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bwMode="auto">
                <a:xfrm>
                  <a:off x="46465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bwMode="auto">
                <a:xfrm>
                  <a:off x="484208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bwMode="auto">
                <a:xfrm>
                  <a:off x="503758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bwMode="auto">
                <a:xfrm>
                  <a:off x="52330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9" name="TextBox 138"/>
              <p:cNvSpPr txBox="1"/>
              <p:nvPr/>
            </p:nvSpPr>
            <p:spPr>
              <a:xfrm>
                <a:off x="3374314" y="2942777"/>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66</a:t>
                </a:r>
              </a:p>
            </p:txBody>
          </p:sp>
          <p:sp>
            <p:nvSpPr>
              <p:cNvPr id="140" name="TextBox 139"/>
              <p:cNvSpPr txBox="1"/>
              <p:nvPr/>
            </p:nvSpPr>
            <p:spPr>
              <a:xfrm>
                <a:off x="5287756" y="2928564"/>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76</a:t>
                </a:r>
              </a:p>
            </p:txBody>
          </p:sp>
          <p:sp>
            <p:nvSpPr>
              <p:cNvPr id="141" name="TextBox 140"/>
              <p:cNvSpPr txBox="1"/>
              <p:nvPr/>
            </p:nvSpPr>
            <p:spPr>
              <a:xfrm>
                <a:off x="7270062" y="2914351"/>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86</a:t>
                </a:r>
              </a:p>
            </p:txBody>
          </p:sp>
        </p:grpSp>
        <p:sp>
          <p:nvSpPr>
            <p:cNvPr id="182" name="TextBox 181"/>
            <p:cNvSpPr txBox="1"/>
            <p:nvPr/>
          </p:nvSpPr>
          <p:spPr>
            <a:xfrm>
              <a:off x="1393208" y="4214330"/>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56</a:t>
              </a:r>
            </a:p>
          </p:txBody>
        </p:sp>
      </p:grpSp>
    </p:spTree>
    <p:extLst>
      <p:ext uri="{BB962C8B-B14F-4D97-AF65-F5344CB8AC3E}">
        <p14:creationId xmlns:p14="http://schemas.microsoft.com/office/powerpoint/2010/main" val="3742103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010944" y="2819259"/>
            <a:ext cx="7086600" cy="656837"/>
            <a:chOff x="1009936" y="2686050"/>
            <a:chExt cx="7086600" cy="656837"/>
          </a:xfrm>
        </p:grpSpPr>
        <p:grpSp>
          <p:nvGrpSpPr>
            <p:cNvPr id="8" name="Group 7"/>
            <p:cNvGrpSpPr/>
            <p:nvPr/>
          </p:nvGrpSpPr>
          <p:grpSpPr>
            <a:xfrm>
              <a:off x="1009936" y="2686050"/>
              <a:ext cx="7086600" cy="252473"/>
              <a:chOff x="838200" y="3526308"/>
              <a:chExt cx="7086600" cy="252473"/>
            </a:xfrm>
          </p:grpSpPr>
          <p:grpSp>
            <p:nvGrpSpPr>
              <p:cNvPr id="13" name="Group 12"/>
              <p:cNvGrpSpPr/>
              <p:nvPr/>
            </p:nvGrpSpPr>
            <p:grpSpPr>
              <a:xfrm>
                <a:off x="838200" y="3577593"/>
                <a:ext cx="7086600" cy="134303"/>
                <a:chOff x="838200" y="3577593"/>
                <a:chExt cx="7086600" cy="134303"/>
              </a:xfrm>
            </p:grpSpPr>
            <p:sp>
              <p:nvSpPr>
                <p:cNvPr id="45" name="Oval 44"/>
                <p:cNvSpPr/>
                <p:nvPr/>
              </p:nvSpPr>
              <p:spPr bwMode="auto">
                <a:xfrm>
                  <a:off x="1465263" y="3577593"/>
                  <a:ext cx="117475"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6" name="Oval 45"/>
                <p:cNvSpPr/>
                <p:nvPr/>
              </p:nvSpPr>
              <p:spPr bwMode="auto">
                <a:xfrm>
                  <a:off x="7297610" y="3583308"/>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7" name="Oval 46"/>
                <p:cNvSpPr/>
                <p:nvPr/>
              </p:nvSpPr>
              <p:spPr bwMode="auto">
                <a:xfrm>
                  <a:off x="5322723" y="3583308"/>
                  <a:ext cx="115887"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8" name="Oval 47"/>
                <p:cNvSpPr/>
                <p:nvPr/>
              </p:nvSpPr>
              <p:spPr bwMode="auto">
                <a:xfrm>
                  <a:off x="3412960" y="3577593"/>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49" name="Straight Arrow Connector 48"/>
                <p:cNvCxnSpPr/>
                <p:nvPr/>
              </p:nvCxnSpPr>
              <p:spPr bwMode="auto">
                <a:xfrm>
                  <a:off x="838200" y="3641887"/>
                  <a:ext cx="7086600" cy="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cxnSp>
            <p:nvCxnSpPr>
              <p:cNvPr id="14" name="Straight Connector 13"/>
              <p:cNvCxnSpPr/>
              <p:nvPr/>
            </p:nvCxnSpPr>
            <p:spPr bwMode="auto">
              <a:xfrm>
                <a:off x="152825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auto">
              <a:xfrm>
                <a:off x="17237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auto">
              <a:xfrm>
                <a:off x="191925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bwMode="auto">
              <a:xfrm>
                <a:off x="211475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bwMode="auto">
              <a:xfrm>
                <a:off x="3483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auto">
              <a:xfrm>
                <a:off x="23102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bwMode="auto">
              <a:xfrm>
                <a:off x="25057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auto">
              <a:xfrm>
                <a:off x="270125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bwMode="auto">
              <a:xfrm>
                <a:off x="28967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auto">
              <a:xfrm>
                <a:off x="309225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bwMode="auto">
              <a:xfrm>
                <a:off x="328776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bwMode="auto">
              <a:xfrm>
                <a:off x="539670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bwMode="auto">
              <a:xfrm>
                <a:off x="559220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auto">
              <a:xfrm>
                <a:off x="57877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auto">
              <a:xfrm>
                <a:off x="598320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auto">
              <a:xfrm>
                <a:off x="735171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auto">
              <a:xfrm>
                <a:off x="61787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bwMode="auto">
              <a:xfrm>
                <a:off x="637420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a:off x="656970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676521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a:off x="696071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a:off x="715621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a:off x="36690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a:off x="386457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a:off x="406008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425558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auto">
              <a:xfrm>
                <a:off x="445108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a:off x="46465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auto">
              <a:xfrm>
                <a:off x="484208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a:off x="503758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a:off x="52330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1420767" y="2939282"/>
              <a:ext cx="57468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30</a:t>
              </a:r>
            </a:p>
          </p:txBody>
        </p:sp>
        <p:sp>
          <p:nvSpPr>
            <p:cNvPr id="10" name="TextBox 9"/>
            <p:cNvSpPr txBox="1"/>
            <p:nvPr/>
          </p:nvSpPr>
          <p:spPr>
            <a:xfrm>
              <a:off x="3401610" y="2942777"/>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40</a:t>
              </a:r>
            </a:p>
          </p:txBody>
        </p:sp>
        <p:sp>
          <p:nvSpPr>
            <p:cNvPr id="11" name="TextBox 10"/>
            <p:cNvSpPr txBox="1"/>
            <p:nvPr/>
          </p:nvSpPr>
          <p:spPr>
            <a:xfrm>
              <a:off x="5271719" y="2928564"/>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50</a:t>
              </a:r>
            </a:p>
          </p:txBody>
        </p:sp>
        <p:sp>
          <p:nvSpPr>
            <p:cNvPr id="12" name="TextBox 11"/>
            <p:cNvSpPr txBox="1"/>
            <p:nvPr/>
          </p:nvSpPr>
          <p:spPr>
            <a:xfrm>
              <a:off x="7270062" y="2914351"/>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60</a:t>
              </a:r>
            </a:p>
          </p:txBody>
        </p:sp>
      </p:grpSp>
      <p:sp>
        <p:nvSpPr>
          <p:cNvPr id="50" name="Text Placeholder 3"/>
          <p:cNvSpPr txBox="1">
            <a:spLocks/>
          </p:cNvSpPr>
          <p:nvPr/>
        </p:nvSpPr>
        <p:spPr bwMode="auto">
          <a:xfrm>
            <a:off x="1620369" y="1148974"/>
            <a:ext cx="591080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There are many ways you can count on a number line.</a:t>
            </a:r>
            <a:endParaRPr lang="en-US" sz="2800" dirty="0">
              <a:solidFill>
                <a:schemeClr val="accent1"/>
              </a:solidFill>
              <a:latin typeface="Orly's Font 2" pitchFamily="66" charset="0"/>
            </a:endParaRPr>
          </a:p>
        </p:txBody>
      </p:sp>
      <p:sp>
        <p:nvSpPr>
          <p:cNvPr id="53" name="Curved Down Arrow 52"/>
          <p:cNvSpPr/>
          <p:nvPr/>
        </p:nvSpPr>
        <p:spPr>
          <a:xfrm flipH="1">
            <a:off x="1810036" y="2540657"/>
            <a:ext cx="341901" cy="3739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 name="Curved Down Arrow 53"/>
          <p:cNvSpPr/>
          <p:nvPr/>
        </p:nvSpPr>
        <p:spPr>
          <a:xfrm flipH="1">
            <a:off x="3175998" y="2544340"/>
            <a:ext cx="475456" cy="3739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 name="Curved Down Arrow 54"/>
          <p:cNvSpPr/>
          <p:nvPr/>
        </p:nvSpPr>
        <p:spPr>
          <a:xfrm flipH="1">
            <a:off x="6482493" y="2555952"/>
            <a:ext cx="1087950" cy="3739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 name="Curved Down Arrow 55"/>
          <p:cNvSpPr/>
          <p:nvPr/>
        </p:nvSpPr>
        <p:spPr>
          <a:xfrm flipH="1">
            <a:off x="3587772" y="2551019"/>
            <a:ext cx="2023582" cy="411392"/>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500"/>
                            </p:stCondLst>
                            <p:childTnLst>
                              <p:par>
                                <p:cTn id="13" presetID="22" presetClass="entr" presetSubtype="2" fill="hold" grpId="0"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wipe(right)">
                                      <p:cBhvr>
                                        <p:cTn id="20" dur="500"/>
                                        <p:tgtEl>
                                          <p:spTgt spid="54"/>
                                        </p:tgtEl>
                                      </p:cBhvr>
                                    </p:animEffect>
                                  </p:childTnLst>
                                </p:cTn>
                              </p:par>
                            </p:childTnLst>
                          </p:cTn>
                        </p:par>
                        <p:par>
                          <p:cTn id="21" fill="hold">
                            <p:stCondLst>
                              <p:cond delay="500"/>
                            </p:stCondLst>
                            <p:childTnLst>
                              <p:par>
                                <p:cTn id="22" presetID="10" presetClass="exit" presetSubtype="0" fill="hold" grpId="1" nodeType="afterEffect">
                                  <p:stCondLst>
                                    <p:cond delay="0"/>
                                  </p:stCondLst>
                                  <p:childTnLst>
                                    <p:animEffect transition="out" filter="fade">
                                      <p:cBhvr>
                                        <p:cTn id="23" dur="500"/>
                                        <p:tgtEl>
                                          <p:spTgt spid="53"/>
                                        </p:tgtEl>
                                      </p:cBhvr>
                                    </p:animEffect>
                                    <p:set>
                                      <p:cBhvr>
                                        <p:cTn id="24" dur="1" fill="hold">
                                          <p:stCondLst>
                                            <p:cond delay="499"/>
                                          </p:stCondLst>
                                        </p:cTn>
                                        <p:tgtEl>
                                          <p:spTgt spid="53"/>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grpId="0" nodeType="click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wipe(right)">
                                      <p:cBhvr>
                                        <p:cTn id="29" dur="500"/>
                                        <p:tgtEl>
                                          <p:spTgt spid="55"/>
                                        </p:tgtEl>
                                      </p:cBhvr>
                                    </p:animEffect>
                                  </p:childTnLst>
                                </p:cTn>
                              </p:par>
                            </p:childTnLst>
                          </p:cTn>
                        </p:par>
                        <p:par>
                          <p:cTn id="30" fill="hold">
                            <p:stCondLst>
                              <p:cond delay="500"/>
                            </p:stCondLst>
                            <p:childTnLst>
                              <p:par>
                                <p:cTn id="31" presetID="10" presetClass="exit" presetSubtype="0" fill="hold" grpId="1" nodeType="afterEffect">
                                  <p:stCondLst>
                                    <p:cond delay="0"/>
                                  </p:stCondLst>
                                  <p:childTnLst>
                                    <p:animEffect transition="out" filter="fade">
                                      <p:cBhvr>
                                        <p:cTn id="32" dur="500"/>
                                        <p:tgtEl>
                                          <p:spTgt spid="54"/>
                                        </p:tgtEl>
                                      </p:cBhvr>
                                    </p:animEffect>
                                    <p:set>
                                      <p:cBhvr>
                                        <p:cTn id="33" dur="1" fill="hold">
                                          <p:stCondLst>
                                            <p:cond delay="499"/>
                                          </p:stCondLst>
                                        </p:cTn>
                                        <p:tgtEl>
                                          <p:spTgt spid="54"/>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grpId="0" nodeType="click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wipe(right)">
                                      <p:cBhvr>
                                        <p:cTn id="38" dur="500"/>
                                        <p:tgtEl>
                                          <p:spTgt spid="56"/>
                                        </p:tgtEl>
                                      </p:cBhvr>
                                    </p:animEffect>
                                  </p:childTnLst>
                                </p:cTn>
                              </p:par>
                            </p:childTnLst>
                          </p:cTn>
                        </p:par>
                        <p:par>
                          <p:cTn id="39" fill="hold">
                            <p:stCondLst>
                              <p:cond delay="500"/>
                            </p:stCondLst>
                            <p:childTnLst>
                              <p:par>
                                <p:cTn id="40" presetID="10" presetClass="exit" presetSubtype="0" fill="hold" grpId="1" nodeType="afterEffect">
                                  <p:stCondLst>
                                    <p:cond delay="0"/>
                                  </p:stCondLst>
                                  <p:childTnLst>
                                    <p:animEffect transition="out" filter="fade">
                                      <p:cBhvr>
                                        <p:cTn id="41" dur="500"/>
                                        <p:tgtEl>
                                          <p:spTgt spid="55"/>
                                        </p:tgtEl>
                                      </p:cBhvr>
                                    </p:animEffect>
                                    <p:set>
                                      <p:cBhvr>
                                        <p:cTn id="42" dur="1" fill="hold">
                                          <p:stCondLst>
                                            <p:cond delay="499"/>
                                          </p:stCondLst>
                                        </p:cTn>
                                        <p:tgtEl>
                                          <p:spTgt spid="5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3" grpId="0" animBg="1"/>
      <p:bldP spid="53" grpId="1" animBg="1"/>
      <p:bldP spid="54" grpId="0" animBg="1"/>
      <p:bldP spid="54" grpId="1" animBg="1"/>
      <p:bldP spid="55" grpId="0" animBg="1"/>
      <p:bldP spid="55" grpId="1" animBg="1"/>
      <p:bldP spid="5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00752" y="1411599"/>
            <a:ext cx="73339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Here is an example of a number line.</a:t>
            </a:r>
            <a:endParaRPr lang="en-US" sz="2800" dirty="0">
              <a:solidFill>
                <a:schemeClr val="accent1"/>
              </a:solidFill>
              <a:latin typeface="Orly's Font 2" pitchFamily="66" charset="0"/>
            </a:endParaRPr>
          </a:p>
        </p:txBody>
      </p:sp>
      <p:grpSp>
        <p:nvGrpSpPr>
          <p:cNvPr id="4" name="Group 3"/>
          <p:cNvGrpSpPr/>
          <p:nvPr/>
        </p:nvGrpSpPr>
        <p:grpSpPr>
          <a:xfrm>
            <a:off x="941696" y="2343150"/>
            <a:ext cx="7086600" cy="656837"/>
            <a:chOff x="1009936" y="2686050"/>
            <a:chExt cx="7086600" cy="656837"/>
          </a:xfrm>
        </p:grpSpPr>
        <p:grpSp>
          <p:nvGrpSpPr>
            <p:cNvPr id="35" name="Group 34"/>
            <p:cNvGrpSpPr/>
            <p:nvPr/>
          </p:nvGrpSpPr>
          <p:grpSpPr>
            <a:xfrm>
              <a:off x="1009936" y="2686050"/>
              <a:ext cx="7086600" cy="252473"/>
              <a:chOff x="838200" y="3526308"/>
              <a:chExt cx="7086600" cy="252473"/>
            </a:xfrm>
          </p:grpSpPr>
          <p:grpSp>
            <p:nvGrpSpPr>
              <p:cNvPr id="36" name="Group 35"/>
              <p:cNvGrpSpPr/>
              <p:nvPr/>
            </p:nvGrpSpPr>
            <p:grpSpPr>
              <a:xfrm>
                <a:off x="838200" y="3577593"/>
                <a:ext cx="7086600" cy="134303"/>
                <a:chOff x="838200" y="3577593"/>
                <a:chExt cx="7086600" cy="134303"/>
              </a:xfrm>
            </p:grpSpPr>
            <p:sp>
              <p:nvSpPr>
                <p:cNvPr id="68" name="Oval 67"/>
                <p:cNvSpPr/>
                <p:nvPr/>
              </p:nvSpPr>
              <p:spPr bwMode="auto">
                <a:xfrm>
                  <a:off x="1465263" y="3577593"/>
                  <a:ext cx="117475"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69" name="Oval 68"/>
                <p:cNvSpPr/>
                <p:nvPr/>
              </p:nvSpPr>
              <p:spPr bwMode="auto">
                <a:xfrm>
                  <a:off x="7297610" y="3583308"/>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70" name="Oval 69"/>
                <p:cNvSpPr/>
                <p:nvPr/>
              </p:nvSpPr>
              <p:spPr bwMode="auto">
                <a:xfrm>
                  <a:off x="5322723" y="3583308"/>
                  <a:ext cx="115887"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71" name="Oval 70"/>
                <p:cNvSpPr/>
                <p:nvPr/>
              </p:nvSpPr>
              <p:spPr bwMode="auto">
                <a:xfrm>
                  <a:off x="3412960" y="3577593"/>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72" name="Straight Arrow Connector 71"/>
                <p:cNvCxnSpPr/>
                <p:nvPr/>
              </p:nvCxnSpPr>
              <p:spPr bwMode="auto">
                <a:xfrm>
                  <a:off x="838200" y="3641887"/>
                  <a:ext cx="7086600" cy="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cxnSp>
            <p:nvCxnSpPr>
              <p:cNvPr id="37" name="Straight Connector 36"/>
              <p:cNvCxnSpPr/>
              <p:nvPr/>
            </p:nvCxnSpPr>
            <p:spPr bwMode="auto">
              <a:xfrm>
                <a:off x="152825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a:off x="17237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191925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auto">
              <a:xfrm>
                <a:off x="211475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a:off x="3483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auto">
              <a:xfrm>
                <a:off x="23102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a:off x="25057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a:off x="270125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auto">
              <a:xfrm>
                <a:off x="28967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309225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328776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539670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auto">
              <a:xfrm>
                <a:off x="559220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57877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bwMode="auto">
              <a:xfrm>
                <a:off x="598320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bwMode="auto">
              <a:xfrm>
                <a:off x="735171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bwMode="auto">
              <a:xfrm>
                <a:off x="61787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auto">
              <a:xfrm>
                <a:off x="637420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auto">
              <a:xfrm>
                <a:off x="656970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auto">
              <a:xfrm>
                <a:off x="676521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auto">
              <a:xfrm>
                <a:off x="696071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bwMode="auto">
              <a:xfrm>
                <a:off x="715621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bwMode="auto">
              <a:xfrm>
                <a:off x="36690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auto">
              <a:xfrm>
                <a:off x="386457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bwMode="auto">
              <a:xfrm>
                <a:off x="406008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bwMode="auto">
              <a:xfrm>
                <a:off x="425558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bwMode="auto">
              <a:xfrm>
                <a:off x="445108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auto">
              <a:xfrm>
                <a:off x="46465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bwMode="auto">
              <a:xfrm>
                <a:off x="484208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bwMode="auto">
              <a:xfrm>
                <a:off x="503758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bwMode="auto">
              <a:xfrm>
                <a:off x="52330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extBox 1"/>
            <p:cNvSpPr txBox="1"/>
            <p:nvPr/>
          </p:nvSpPr>
          <p:spPr>
            <a:xfrm>
              <a:off x="1497254" y="2939282"/>
              <a:ext cx="312772"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0</a:t>
              </a:r>
            </a:p>
          </p:txBody>
        </p:sp>
        <p:sp>
          <p:nvSpPr>
            <p:cNvPr id="74" name="TextBox 73"/>
            <p:cNvSpPr txBox="1"/>
            <p:nvPr/>
          </p:nvSpPr>
          <p:spPr>
            <a:xfrm>
              <a:off x="3374314" y="2942777"/>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10</a:t>
              </a:r>
            </a:p>
          </p:txBody>
        </p:sp>
        <p:sp>
          <p:nvSpPr>
            <p:cNvPr id="79" name="TextBox 78"/>
            <p:cNvSpPr txBox="1"/>
            <p:nvPr/>
          </p:nvSpPr>
          <p:spPr>
            <a:xfrm>
              <a:off x="5271719" y="2928564"/>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2</a:t>
              </a:r>
              <a:r>
                <a:rPr lang="en-US" sz="2000" dirty="0">
                  <a:latin typeface="Orly's Font 2" pitchFamily="66" charset="0"/>
                  <a:ea typeface="Verdana" pitchFamily="34" charset="0"/>
                  <a:cs typeface="Verdana" pitchFamily="34" charset="0"/>
                </a:rPr>
                <a:t>0</a:t>
              </a:r>
              <a:endParaRPr lang="en-US" sz="2000" dirty="0" smtClean="0">
                <a:latin typeface="Orly's Font 2" pitchFamily="66" charset="0"/>
                <a:ea typeface="Verdana" pitchFamily="34" charset="0"/>
                <a:cs typeface="Verdana" pitchFamily="34" charset="0"/>
              </a:endParaRPr>
            </a:p>
          </p:txBody>
        </p:sp>
        <p:sp>
          <p:nvSpPr>
            <p:cNvPr id="80" name="TextBox 79"/>
            <p:cNvSpPr txBox="1"/>
            <p:nvPr/>
          </p:nvSpPr>
          <p:spPr>
            <a:xfrm>
              <a:off x="7270062" y="2914351"/>
              <a:ext cx="561365" cy="400110"/>
            </a:xfrm>
            <a:prstGeom prst="rect">
              <a:avLst/>
            </a:prstGeom>
            <a:noFill/>
          </p:spPr>
          <p:txBody>
            <a:bodyPr wrap="square" rtlCol="0">
              <a:spAutoFit/>
            </a:bodyPr>
            <a:lstStyle/>
            <a:p>
              <a:r>
                <a:rPr lang="en-US" sz="2000" dirty="0">
                  <a:latin typeface="Orly's Font 2" pitchFamily="66" charset="0"/>
                  <a:ea typeface="Verdana" pitchFamily="34" charset="0"/>
                  <a:cs typeface="Verdana" pitchFamily="34" charset="0"/>
                </a:rPr>
                <a:t>3</a:t>
              </a:r>
              <a:r>
                <a:rPr lang="en-US" sz="2000" dirty="0" smtClean="0">
                  <a:latin typeface="Orly's Font 2" pitchFamily="66" charset="0"/>
                  <a:ea typeface="Verdana" pitchFamily="34" charset="0"/>
                  <a:cs typeface="Verdana" pitchFamily="34" charset="0"/>
                </a:rPr>
                <a:t>0</a:t>
              </a:r>
            </a:p>
          </p:txBody>
        </p:sp>
      </p:grpSp>
      <p:grpSp>
        <p:nvGrpSpPr>
          <p:cNvPr id="6" name="Group 5"/>
          <p:cNvGrpSpPr/>
          <p:nvPr/>
        </p:nvGrpSpPr>
        <p:grpSpPr>
          <a:xfrm>
            <a:off x="1774208" y="3486150"/>
            <a:ext cx="5486400" cy="695069"/>
            <a:chOff x="1842448" y="3765942"/>
            <a:chExt cx="5486400" cy="695069"/>
          </a:xfrm>
        </p:grpSpPr>
        <p:grpSp>
          <p:nvGrpSpPr>
            <p:cNvPr id="81" name="Group 80"/>
            <p:cNvGrpSpPr>
              <a:grpSpLocks noChangeAspect="1"/>
            </p:cNvGrpSpPr>
            <p:nvPr/>
          </p:nvGrpSpPr>
          <p:grpSpPr>
            <a:xfrm>
              <a:off x="1842448" y="3765942"/>
              <a:ext cx="5486400" cy="252473"/>
              <a:chOff x="699448" y="4319701"/>
              <a:chExt cx="5486400" cy="252473"/>
            </a:xfrm>
          </p:grpSpPr>
          <p:grpSp>
            <p:nvGrpSpPr>
              <p:cNvPr id="82" name="Group 81"/>
              <p:cNvGrpSpPr/>
              <p:nvPr/>
            </p:nvGrpSpPr>
            <p:grpSpPr>
              <a:xfrm>
                <a:off x="699448" y="4376486"/>
                <a:ext cx="5486400" cy="130889"/>
                <a:chOff x="1461448" y="4376486"/>
                <a:chExt cx="5486400" cy="130889"/>
              </a:xfrm>
            </p:grpSpPr>
            <p:cxnSp>
              <p:nvCxnSpPr>
                <p:cNvPr id="94" name="Straight Arrow Connector 93"/>
                <p:cNvCxnSpPr/>
                <p:nvPr/>
              </p:nvCxnSpPr>
              <p:spPr bwMode="auto">
                <a:xfrm>
                  <a:off x="1461448" y="4428336"/>
                  <a:ext cx="5486400" cy="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5" name="Oval 94"/>
                <p:cNvSpPr/>
                <p:nvPr/>
              </p:nvSpPr>
              <p:spPr bwMode="auto">
                <a:xfrm>
                  <a:off x="2155096" y="4376486"/>
                  <a:ext cx="118872" cy="122873"/>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96" name="Oval 95"/>
                <p:cNvSpPr/>
                <p:nvPr/>
              </p:nvSpPr>
              <p:spPr bwMode="auto">
                <a:xfrm>
                  <a:off x="6233800" y="4384502"/>
                  <a:ext cx="118872" cy="122873"/>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grpSp>
          <p:cxnSp>
            <p:nvCxnSpPr>
              <p:cNvPr id="83" name="Straight Connector 82"/>
              <p:cNvCxnSpPr/>
              <p:nvPr/>
            </p:nvCxnSpPr>
            <p:spPr bwMode="auto">
              <a:xfrm>
                <a:off x="146163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bwMode="auto">
              <a:xfrm>
                <a:off x="186859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bwMode="auto">
              <a:xfrm>
                <a:off x="227555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bwMode="auto">
              <a:xfrm>
                <a:off x="268251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bwMode="auto">
              <a:xfrm>
                <a:off x="5531236"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bwMode="auto">
              <a:xfrm>
                <a:off x="308947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bwMode="auto">
              <a:xfrm>
                <a:off x="349643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bwMode="auto">
              <a:xfrm>
                <a:off x="390339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bwMode="auto">
              <a:xfrm>
                <a:off x="431035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bwMode="auto">
              <a:xfrm>
                <a:off x="471731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bwMode="auto">
              <a:xfrm>
                <a:off x="512427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 name="Group 4"/>
            <p:cNvGrpSpPr/>
            <p:nvPr/>
          </p:nvGrpSpPr>
          <p:grpSpPr>
            <a:xfrm>
              <a:off x="2372216" y="4060901"/>
              <a:ext cx="4642679" cy="400110"/>
              <a:chOff x="2372216" y="4060901"/>
              <a:chExt cx="4642679" cy="400110"/>
            </a:xfrm>
          </p:grpSpPr>
          <p:sp>
            <p:nvSpPr>
              <p:cNvPr id="98" name="TextBox 97"/>
              <p:cNvSpPr txBox="1"/>
              <p:nvPr/>
            </p:nvSpPr>
            <p:spPr>
              <a:xfrm>
                <a:off x="2372216"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10</a:t>
                </a:r>
              </a:p>
            </p:txBody>
          </p:sp>
          <p:sp>
            <p:nvSpPr>
              <p:cNvPr id="108" name="TextBox 107"/>
              <p:cNvSpPr txBox="1"/>
              <p:nvPr/>
            </p:nvSpPr>
            <p:spPr>
              <a:xfrm>
                <a:off x="2779270"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11</a:t>
                </a:r>
              </a:p>
            </p:txBody>
          </p:sp>
          <p:sp>
            <p:nvSpPr>
              <p:cNvPr id="110" name="TextBox 109"/>
              <p:cNvSpPr txBox="1"/>
              <p:nvPr/>
            </p:nvSpPr>
            <p:spPr>
              <a:xfrm>
                <a:off x="3186324"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12</a:t>
                </a:r>
              </a:p>
            </p:txBody>
          </p:sp>
          <p:sp>
            <p:nvSpPr>
              <p:cNvPr id="111" name="TextBox 110"/>
              <p:cNvSpPr txBox="1"/>
              <p:nvPr/>
            </p:nvSpPr>
            <p:spPr>
              <a:xfrm>
                <a:off x="3593378"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13</a:t>
                </a:r>
              </a:p>
            </p:txBody>
          </p:sp>
          <p:sp>
            <p:nvSpPr>
              <p:cNvPr id="112" name="TextBox 111"/>
              <p:cNvSpPr txBox="1"/>
              <p:nvPr/>
            </p:nvSpPr>
            <p:spPr>
              <a:xfrm>
                <a:off x="4000432"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14</a:t>
                </a:r>
              </a:p>
            </p:txBody>
          </p:sp>
          <p:sp>
            <p:nvSpPr>
              <p:cNvPr id="113" name="TextBox 112"/>
              <p:cNvSpPr txBox="1"/>
              <p:nvPr/>
            </p:nvSpPr>
            <p:spPr>
              <a:xfrm>
                <a:off x="4407486"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15</a:t>
                </a:r>
              </a:p>
            </p:txBody>
          </p:sp>
          <p:sp>
            <p:nvSpPr>
              <p:cNvPr id="114" name="TextBox 113"/>
              <p:cNvSpPr txBox="1"/>
              <p:nvPr/>
            </p:nvSpPr>
            <p:spPr>
              <a:xfrm>
                <a:off x="4814540"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16</a:t>
                </a:r>
              </a:p>
            </p:txBody>
          </p:sp>
          <p:sp>
            <p:nvSpPr>
              <p:cNvPr id="115" name="TextBox 114"/>
              <p:cNvSpPr txBox="1"/>
              <p:nvPr/>
            </p:nvSpPr>
            <p:spPr>
              <a:xfrm>
                <a:off x="5221594"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17</a:t>
                </a:r>
              </a:p>
            </p:txBody>
          </p:sp>
          <p:sp>
            <p:nvSpPr>
              <p:cNvPr id="116" name="TextBox 115"/>
              <p:cNvSpPr txBox="1"/>
              <p:nvPr/>
            </p:nvSpPr>
            <p:spPr>
              <a:xfrm>
                <a:off x="5628648"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18</a:t>
                </a:r>
              </a:p>
            </p:txBody>
          </p:sp>
          <p:sp>
            <p:nvSpPr>
              <p:cNvPr id="117" name="TextBox 116"/>
              <p:cNvSpPr txBox="1"/>
              <p:nvPr/>
            </p:nvSpPr>
            <p:spPr>
              <a:xfrm>
                <a:off x="6035702"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19</a:t>
                </a:r>
              </a:p>
            </p:txBody>
          </p:sp>
          <p:sp>
            <p:nvSpPr>
              <p:cNvPr id="118" name="TextBox 117"/>
              <p:cNvSpPr txBox="1"/>
              <p:nvPr/>
            </p:nvSpPr>
            <p:spPr>
              <a:xfrm>
                <a:off x="6442760" y="4060901"/>
                <a:ext cx="572135" cy="400110"/>
              </a:xfrm>
              <a:prstGeom prst="rect">
                <a:avLst/>
              </a:prstGeom>
              <a:noFill/>
            </p:spPr>
            <p:txBody>
              <a:bodyPr wrap="square" rtlCol="0">
                <a:spAutoFit/>
              </a:bodyPr>
              <a:lstStyle/>
              <a:p>
                <a:r>
                  <a:rPr lang="en-US" sz="2000" dirty="0">
                    <a:latin typeface="Orly's Font 2" pitchFamily="66" charset="0"/>
                    <a:ea typeface="Verdana" pitchFamily="34" charset="0"/>
                    <a:cs typeface="Verdana" pitchFamily="34" charset="0"/>
                  </a:rPr>
                  <a:t>2</a:t>
                </a:r>
                <a:r>
                  <a:rPr lang="en-US" sz="2000" dirty="0" smtClean="0">
                    <a:latin typeface="Orly's Font 2" pitchFamily="66" charset="0"/>
                    <a:ea typeface="Verdana" pitchFamily="34" charset="0"/>
                    <a:cs typeface="Verdana" pitchFamily="34" charset="0"/>
                  </a:rPr>
                  <a:t>0</a:t>
                </a:r>
              </a:p>
            </p:txBody>
          </p:sp>
        </p:grpSp>
      </p:grpSp>
      <p:sp>
        <p:nvSpPr>
          <p:cNvPr id="7" name="Rectangle 6"/>
          <p:cNvSpPr/>
          <p:nvPr/>
        </p:nvSpPr>
        <p:spPr>
          <a:xfrm>
            <a:off x="1429014" y="2581632"/>
            <a:ext cx="379184" cy="408174"/>
          </a:xfrm>
          <a:prstGeom prst="rect">
            <a:avLst/>
          </a:prstGeom>
          <a:solidFill>
            <a:srgbClr val="00BCE4">
              <a:alpha val="50196"/>
            </a:srgb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sp>
        <p:nvSpPr>
          <p:cNvPr id="119" name="Rectangle 118"/>
          <p:cNvSpPr/>
          <p:nvPr/>
        </p:nvSpPr>
        <p:spPr>
          <a:xfrm>
            <a:off x="3331353" y="2578502"/>
            <a:ext cx="417102" cy="408174"/>
          </a:xfrm>
          <a:prstGeom prst="rect">
            <a:avLst/>
          </a:prstGeom>
          <a:solidFill>
            <a:srgbClr val="00BCE4">
              <a:alpha val="50196"/>
            </a:srgb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sp>
        <p:nvSpPr>
          <p:cNvPr id="120" name="Rectangle 119"/>
          <p:cNvSpPr/>
          <p:nvPr/>
        </p:nvSpPr>
        <p:spPr>
          <a:xfrm>
            <a:off x="5256469" y="2568683"/>
            <a:ext cx="423014" cy="423361"/>
          </a:xfrm>
          <a:prstGeom prst="rect">
            <a:avLst/>
          </a:prstGeom>
          <a:solidFill>
            <a:srgbClr val="00BCE4">
              <a:alpha val="50196"/>
            </a:srgb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cxnSp>
        <p:nvCxnSpPr>
          <p:cNvPr id="122" name="Straight Arrow Connector 121"/>
          <p:cNvCxnSpPr/>
          <p:nvPr/>
        </p:nvCxnSpPr>
        <p:spPr>
          <a:xfrm>
            <a:off x="3763018" y="3134101"/>
            <a:ext cx="393755" cy="373862"/>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p:nvPr/>
        </p:nvCxnSpPr>
        <p:spPr>
          <a:xfrm>
            <a:off x="4218259" y="3100888"/>
            <a:ext cx="400178" cy="427586"/>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97" name="Rectangle 96"/>
          <p:cNvSpPr/>
          <p:nvPr/>
        </p:nvSpPr>
        <p:spPr>
          <a:xfrm>
            <a:off x="7273953" y="2568327"/>
            <a:ext cx="417102" cy="408174"/>
          </a:xfrm>
          <a:prstGeom prst="rect">
            <a:avLst/>
          </a:prstGeom>
          <a:solidFill>
            <a:srgbClr val="00BCE4">
              <a:alpha val="50196"/>
            </a:srgb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sp>
        <p:nvSpPr>
          <p:cNvPr id="99" name="Rectangle 98"/>
          <p:cNvSpPr/>
          <p:nvPr/>
        </p:nvSpPr>
        <p:spPr>
          <a:xfrm>
            <a:off x="4178603" y="3514960"/>
            <a:ext cx="379184" cy="230404"/>
          </a:xfrm>
          <a:prstGeom prst="rect">
            <a:avLst/>
          </a:prstGeom>
          <a:solidFill>
            <a:srgbClr val="00BCE4">
              <a:alpha val="50196"/>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sp>
        <p:nvSpPr>
          <p:cNvPr id="100" name="Rectangle 99"/>
          <p:cNvSpPr/>
          <p:nvPr/>
        </p:nvSpPr>
        <p:spPr>
          <a:xfrm>
            <a:off x="3635261" y="2343527"/>
            <a:ext cx="1817808" cy="252096"/>
          </a:xfrm>
          <a:prstGeom prst="rect">
            <a:avLst/>
          </a:prstGeom>
          <a:solidFill>
            <a:schemeClr val="accent5">
              <a:alpha val="50196"/>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cxnSp>
        <p:nvCxnSpPr>
          <p:cNvPr id="101" name="Straight Arrow Connector 100"/>
          <p:cNvCxnSpPr>
            <a:endCxn id="95" idx="0"/>
          </p:cNvCxnSpPr>
          <p:nvPr/>
        </p:nvCxnSpPr>
        <p:spPr>
          <a:xfrm flipH="1">
            <a:off x="2527292" y="2523023"/>
            <a:ext cx="1105052" cy="1019912"/>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a:endCxn id="96" idx="0"/>
          </p:cNvCxnSpPr>
          <p:nvPr/>
        </p:nvCxnSpPr>
        <p:spPr>
          <a:xfrm>
            <a:off x="5486341" y="2486536"/>
            <a:ext cx="1119655" cy="1064415"/>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9"/>
                                        </p:tgtEl>
                                        <p:attrNameLst>
                                          <p:attrName>style.visibility</p:attrName>
                                        </p:attrNameLst>
                                      </p:cBhvr>
                                      <p:to>
                                        <p:strVal val="visible"/>
                                      </p:to>
                                    </p:set>
                                    <p:animEffect transition="in" filter="fade">
                                      <p:cBhvr>
                                        <p:cTn id="21" dur="500"/>
                                        <p:tgtEl>
                                          <p:spTgt spid="11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0"/>
                                        </p:tgtEl>
                                        <p:attrNameLst>
                                          <p:attrName>style.visibility</p:attrName>
                                        </p:attrNameLst>
                                      </p:cBhvr>
                                      <p:to>
                                        <p:strVal val="visible"/>
                                      </p:to>
                                    </p:set>
                                    <p:animEffect transition="in" filter="fade">
                                      <p:cBhvr>
                                        <p:cTn id="26" dur="500"/>
                                        <p:tgtEl>
                                          <p:spTgt spid="12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fade">
                                      <p:cBhvr>
                                        <p:cTn id="31" dur="500"/>
                                        <p:tgtEl>
                                          <p:spTgt spid="9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97"/>
                                        </p:tgtEl>
                                      </p:cBhvr>
                                    </p:animEffect>
                                    <p:set>
                                      <p:cBhvr>
                                        <p:cTn id="39" dur="1" fill="hold">
                                          <p:stCondLst>
                                            <p:cond delay="499"/>
                                          </p:stCondLst>
                                        </p:cTn>
                                        <p:tgtEl>
                                          <p:spTgt spid="97"/>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00"/>
                                        </p:tgtEl>
                                        <p:attrNameLst>
                                          <p:attrName>style.visibility</p:attrName>
                                        </p:attrNameLst>
                                      </p:cBhvr>
                                      <p:to>
                                        <p:strVal val="visible"/>
                                      </p:to>
                                    </p:set>
                                    <p:animEffect transition="in" filter="wipe(left)">
                                      <p:cBhvr>
                                        <p:cTn id="44" dur="500"/>
                                        <p:tgtEl>
                                          <p:spTgt spid="100"/>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01"/>
                                        </p:tgtEl>
                                        <p:attrNameLst>
                                          <p:attrName>style.visibility</p:attrName>
                                        </p:attrNameLst>
                                      </p:cBhvr>
                                      <p:to>
                                        <p:strVal val="visible"/>
                                      </p:to>
                                    </p:set>
                                    <p:animEffect transition="in" filter="fade">
                                      <p:cBhvr>
                                        <p:cTn id="49" dur="500"/>
                                        <p:tgtEl>
                                          <p:spTgt spid="101"/>
                                        </p:tgtEl>
                                      </p:cBhvr>
                                    </p:animEffect>
                                  </p:childTnLst>
                                </p:cTn>
                              </p:par>
                              <p:par>
                                <p:cTn id="50" presetID="10" presetClass="entr" presetSubtype="0" fill="hold" nodeType="withEffect">
                                  <p:stCondLst>
                                    <p:cond delay="0"/>
                                  </p:stCondLst>
                                  <p:childTnLst>
                                    <p:set>
                                      <p:cBhvr>
                                        <p:cTn id="51" dur="1" fill="hold">
                                          <p:stCondLst>
                                            <p:cond delay="0"/>
                                          </p:stCondLst>
                                        </p:cTn>
                                        <p:tgtEl>
                                          <p:spTgt spid="102"/>
                                        </p:tgtEl>
                                        <p:attrNameLst>
                                          <p:attrName>style.visibility</p:attrName>
                                        </p:attrNameLst>
                                      </p:cBhvr>
                                      <p:to>
                                        <p:strVal val="visible"/>
                                      </p:to>
                                    </p:set>
                                    <p:animEffect transition="in" filter="fade">
                                      <p:cBhvr>
                                        <p:cTn id="52" dur="500"/>
                                        <p:tgtEl>
                                          <p:spTgt spid="102"/>
                                        </p:tgtEl>
                                      </p:cBhvr>
                                    </p:animEffect>
                                  </p:childTnLst>
                                </p:cTn>
                              </p:par>
                              <p:par>
                                <p:cTn id="53" presetID="10" presetClass="entr" presetSubtype="0" fill="hold"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22"/>
                                        </p:tgtEl>
                                        <p:attrNameLst>
                                          <p:attrName>style.visibility</p:attrName>
                                        </p:attrNameLst>
                                      </p:cBhvr>
                                      <p:to>
                                        <p:strVal val="visible"/>
                                      </p:to>
                                    </p:set>
                                    <p:animEffect transition="in" filter="fade">
                                      <p:cBhvr>
                                        <p:cTn id="60" dur="500"/>
                                        <p:tgtEl>
                                          <p:spTgt spid="122"/>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124"/>
                                        </p:tgtEl>
                                        <p:attrNameLst>
                                          <p:attrName>style.visibility</p:attrName>
                                        </p:attrNameLst>
                                      </p:cBhvr>
                                      <p:to>
                                        <p:strVal val="visible"/>
                                      </p:to>
                                    </p:set>
                                    <p:animEffect transition="in" filter="fade">
                                      <p:cBhvr>
                                        <p:cTn id="65" dur="500"/>
                                        <p:tgtEl>
                                          <p:spTgt spid="124"/>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99"/>
                                        </p:tgtEl>
                                        <p:attrNameLst>
                                          <p:attrName>style.visibility</p:attrName>
                                        </p:attrNameLst>
                                      </p:cBhvr>
                                      <p:to>
                                        <p:strVal val="visible"/>
                                      </p:to>
                                    </p:set>
                                    <p:animEffect transition="in" filter="wipe(left)">
                                      <p:cBhvr>
                                        <p:cTn id="70"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animBg="1"/>
      <p:bldP spid="7" grpId="1" animBg="1"/>
      <p:bldP spid="119" grpId="0" animBg="1"/>
      <p:bldP spid="120" grpId="0" animBg="1"/>
      <p:bldP spid="97" grpId="0" animBg="1"/>
      <p:bldP spid="97" grpId="1" animBg="1"/>
      <p:bldP spid="99" grpId="0" animBg="1"/>
      <p:bldP spid="10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txBox="1">
            <a:spLocks/>
          </p:cNvSpPr>
          <p:nvPr/>
        </p:nvSpPr>
        <p:spPr bwMode="auto">
          <a:xfrm>
            <a:off x="1449211" y="1177970"/>
            <a:ext cx="624557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Numbers </a:t>
            </a:r>
            <a:r>
              <a:rPr lang="en-US" sz="2800" dirty="0" smtClean="0">
                <a:solidFill>
                  <a:schemeClr val="accent3"/>
                </a:solidFill>
                <a:latin typeface="Orly's Font 2" pitchFamily="66" charset="0"/>
              </a:rPr>
              <a:t>increase</a:t>
            </a:r>
            <a:r>
              <a:rPr lang="en-US" sz="2800" dirty="0" smtClean="0">
                <a:solidFill>
                  <a:schemeClr val="accent1"/>
                </a:solidFill>
                <a:latin typeface="Orly's Font 2" pitchFamily="66" charset="0"/>
              </a:rPr>
              <a:t> as you move right on the number line.</a:t>
            </a:r>
            <a:endParaRPr lang="en-US" sz="2800" dirty="0">
              <a:solidFill>
                <a:schemeClr val="accent1"/>
              </a:solidFill>
              <a:latin typeface="Orly's Font 2" pitchFamily="66" charset="0"/>
            </a:endParaRPr>
          </a:p>
        </p:txBody>
      </p:sp>
      <p:grpSp>
        <p:nvGrpSpPr>
          <p:cNvPr id="25" name="Group 24"/>
          <p:cNvGrpSpPr/>
          <p:nvPr/>
        </p:nvGrpSpPr>
        <p:grpSpPr>
          <a:xfrm>
            <a:off x="1015624" y="2379876"/>
            <a:ext cx="7086600" cy="252473"/>
            <a:chOff x="838200" y="3526308"/>
            <a:chExt cx="7086600" cy="252473"/>
          </a:xfrm>
        </p:grpSpPr>
        <p:grpSp>
          <p:nvGrpSpPr>
            <p:cNvPr id="26" name="Group 25"/>
            <p:cNvGrpSpPr/>
            <p:nvPr/>
          </p:nvGrpSpPr>
          <p:grpSpPr>
            <a:xfrm>
              <a:off x="838200" y="3577593"/>
              <a:ext cx="7086600" cy="134303"/>
              <a:chOff x="838200" y="3577593"/>
              <a:chExt cx="7086600" cy="134303"/>
            </a:xfrm>
          </p:grpSpPr>
          <p:sp>
            <p:nvSpPr>
              <p:cNvPr id="58" name="Oval 57"/>
              <p:cNvSpPr/>
              <p:nvPr/>
            </p:nvSpPr>
            <p:spPr bwMode="auto">
              <a:xfrm>
                <a:off x="1465263" y="3577593"/>
                <a:ext cx="117475"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59" name="Oval 58"/>
              <p:cNvSpPr/>
              <p:nvPr/>
            </p:nvSpPr>
            <p:spPr bwMode="auto">
              <a:xfrm>
                <a:off x="7297610" y="3583308"/>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60" name="Oval 59"/>
              <p:cNvSpPr/>
              <p:nvPr/>
            </p:nvSpPr>
            <p:spPr bwMode="auto">
              <a:xfrm>
                <a:off x="5322723" y="3583308"/>
                <a:ext cx="115887"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61" name="Oval 60"/>
              <p:cNvSpPr/>
              <p:nvPr/>
            </p:nvSpPr>
            <p:spPr bwMode="auto">
              <a:xfrm>
                <a:off x="3412960" y="3577593"/>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62" name="Straight Arrow Connector 61"/>
              <p:cNvCxnSpPr/>
              <p:nvPr/>
            </p:nvCxnSpPr>
            <p:spPr bwMode="auto">
              <a:xfrm>
                <a:off x="838200" y="3641887"/>
                <a:ext cx="7086600" cy="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cxnSp>
          <p:nvCxnSpPr>
            <p:cNvPr id="27" name="Straight Connector 26"/>
            <p:cNvCxnSpPr/>
            <p:nvPr/>
          </p:nvCxnSpPr>
          <p:spPr bwMode="auto">
            <a:xfrm>
              <a:off x="152825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auto">
            <a:xfrm>
              <a:off x="17237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auto">
            <a:xfrm>
              <a:off x="191925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auto">
            <a:xfrm>
              <a:off x="211475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bwMode="auto">
            <a:xfrm>
              <a:off x="3483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a:off x="23102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25057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a:off x="270125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a:off x="28967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a:off x="309225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a:off x="328776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a:off x="539670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559220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auto">
            <a:xfrm>
              <a:off x="57877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a:off x="598320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auto">
            <a:xfrm>
              <a:off x="735171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a:off x="61787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a:off x="637420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auto">
            <a:xfrm>
              <a:off x="656970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676521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696071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715621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auto">
            <a:xfrm>
              <a:off x="36690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386457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bwMode="auto">
            <a:xfrm>
              <a:off x="406008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bwMode="auto">
            <a:xfrm>
              <a:off x="425558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bwMode="auto">
            <a:xfrm>
              <a:off x="445108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auto">
            <a:xfrm>
              <a:off x="46465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auto">
            <a:xfrm>
              <a:off x="484208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auto">
            <a:xfrm>
              <a:off x="503758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auto">
            <a:xfrm>
              <a:off x="52330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 name="Straight Arrow Connector 2"/>
          <p:cNvCxnSpPr/>
          <p:nvPr/>
        </p:nvCxnSpPr>
        <p:spPr>
          <a:xfrm>
            <a:off x="1143000" y="2374800"/>
            <a:ext cx="6959224" cy="0"/>
          </a:xfrm>
          <a:prstGeom prst="straightConnector1">
            <a:avLst/>
          </a:prstGeom>
          <a:ln w="762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63" name="Text Placeholder 3"/>
          <p:cNvSpPr txBox="1">
            <a:spLocks/>
          </p:cNvSpPr>
          <p:nvPr/>
        </p:nvSpPr>
        <p:spPr bwMode="auto">
          <a:xfrm>
            <a:off x="1585929" y="3028950"/>
            <a:ext cx="624557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Numbers </a:t>
            </a:r>
            <a:r>
              <a:rPr lang="en-US" sz="2800" dirty="0" smtClean="0">
                <a:solidFill>
                  <a:schemeClr val="accent3"/>
                </a:solidFill>
                <a:latin typeface="Orly's Font 2" pitchFamily="66" charset="0"/>
              </a:rPr>
              <a:t>decrease</a:t>
            </a:r>
            <a:r>
              <a:rPr lang="en-US" sz="2800" dirty="0" smtClean="0">
                <a:solidFill>
                  <a:schemeClr val="accent5"/>
                </a:solidFill>
                <a:latin typeface="Orly's Font 2" pitchFamily="66" charset="0"/>
              </a:rPr>
              <a:t> as you move left on the number line.</a:t>
            </a:r>
            <a:endParaRPr lang="en-US" sz="2800" dirty="0">
              <a:solidFill>
                <a:schemeClr val="accent5"/>
              </a:solidFill>
              <a:latin typeface="Orly's Font 2" pitchFamily="66" charset="0"/>
            </a:endParaRPr>
          </a:p>
        </p:txBody>
      </p:sp>
      <p:cxnSp>
        <p:nvCxnSpPr>
          <p:cNvPr id="64" name="Straight Arrow Connector 63"/>
          <p:cNvCxnSpPr/>
          <p:nvPr/>
        </p:nvCxnSpPr>
        <p:spPr>
          <a:xfrm flipH="1" flipV="1">
            <a:off x="1015624" y="2632349"/>
            <a:ext cx="7035571" cy="28911"/>
          </a:xfrm>
          <a:prstGeom prst="straightConnector1">
            <a:avLst/>
          </a:prstGeom>
          <a:ln w="76200">
            <a:solidFill>
              <a:schemeClr val="accent5"/>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3865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iterate type="lt">
                                    <p:tmAbs val="80"/>
                                  </p:iterate>
                                  <p:childTnLst>
                                    <p:set>
                                      <p:cBhvr>
                                        <p:cTn id="11" dur="1" fill="hold">
                                          <p:stCondLst>
                                            <p:cond delay="0"/>
                                          </p:stCondLst>
                                        </p:cTn>
                                        <p:tgtEl>
                                          <p:spTgt spid="4"/>
                                        </p:tgtEl>
                                        <p:attrNameLst>
                                          <p:attrName>style.visibility</p:attrName>
                                        </p:attrNameLst>
                                      </p:cBhvr>
                                      <p:to>
                                        <p:strVal val="visible"/>
                                      </p:to>
                                    </p:set>
                                  </p:childTnLst>
                                </p:cTn>
                              </p:par>
                            </p:childTnLst>
                          </p:cTn>
                        </p:par>
                        <p:par>
                          <p:cTn id="12" fill="hold">
                            <p:stCondLst>
                              <p:cond delay="3521"/>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iterate type="lt">
                                    <p:tmAbs val="80"/>
                                  </p:iterate>
                                  <p:childTnLst>
                                    <p:set>
                                      <p:cBhvr>
                                        <p:cTn id="24" dur="1" fill="hold">
                                          <p:stCondLst>
                                            <p:cond delay="0"/>
                                          </p:stCondLst>
                                        </p:cTn>
                                        <p:tgtEl>
                                          <p:spTgt spid="63"/>
                                        </p:tgtEl>
                                        <p:attrNameLst>
                                          <p:attrName>style.visibility</p:attrName>
                                        </p:attrNameLst>
                                      </p:cBhvr>
                                      <p:to>
                                        <p:strVal val="visible"/>
                                      </p:to>
                                    </p:set>
                                  </p:childTnLst>
                                </p:cTn>
                              </p:par>
                            </p:childTnLst>
                          </p:cTn>
                        </p:par>
                        <p:par>
                          <p:cTn id="25" fill="hold">
                            <p:stCondLst>
                              <p:cond delay="3441"/>
                            </p:stCondLst>
                            <p:childTnLst>
                              <p:par>
                                <p:cTn id="26" presetID="22" presetClass="entr" presetSubtype="2" fill="hold" nodeType="after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wipe(right)">
                                      <p:cBhvr>
                                        <p:cTn id="28" dur="1000"/>
                                        <p:tgtEl>
                                          <p:spTgt spid="6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nodeType="clickEffect">
                                  <p:stCondLst>
                                    <p:cond delay="0"/>
                                  </p:stCondLst>
                                  <p:childTnLst>
                                    <p:animEffect transition="out" filter="fade">
                                      <p:cBhvr>
                                        <p:cTn id="32" dur="500"/>
                                        <p:tgtEl>
                                          <p:spTgt spid="64"/>
                                        </p:tgtEl>
                                      </p:cBhvr>
                                    </p:animEffect>
                                    <p:set>
                                      <p:cBhvr>
                                        <p:cTn id="33" dur="1" fill="hold">
                                          <p:stCondLst>
                                            <p:cond delay="499"/>
                                          </p:stCondLst>
                                        </p:cTn>
                                        <p:tgtEl>
                                          <p:spTgt spid="6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28600" y="971550"/>
            <a:ext cx="855714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Jose has 38 balloons. 20 balloons fly away. How many balloons does he have left? </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2687" r="36268"/>
          <a:stretch/>
        </p:blipFill>
        <p:spPr>
          <a:xfrm>
            <a:off x="3086100" y="1680471"/>
            <a:ext cx="2857500" cy="3324982"/>
          </a:xfrm>
          <a:prstGeom prst="ellipse">
            <a:avLst/>
          </a:prstGeom>
          <a:ln>
            <a:noFill/>
          </a:ln>
          <a:effectLst>
            <a:softEdge rad="112500"/>
          </a:effectLst>
        </p:spPr>
      </p:pic>
    </p:spTree>
    <p:extLst>
      <p:ext uri="{BB962C8B-B14F-4D97-AF65-F5344CB8AC3E}">
        <p14:creationId xmlns:p14="http://schemas.microsoft.com/office/powerpoint/2010/main" val="2225787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7572</TotalTime>
  <Words>691</Words>
  <Application>Microsoft Office PowerPoint</Application>
  <PresentationFormat>On-screen Show (16:9)</PresentationFormat>
  <Paragraphs>116</Paragraphs>
  <Slides>14</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Arial</vt:lpstr>
      <vt:lpstr>Courier New</vt:lpstr>
      <vt:lpstr>MS PGothic</vt:lpstr>
      <vt:lpstr>Wingdings</vt:lpstr>
      <vt:lpstr>Calibri</vt:lpstr>
      <vt:lpstr>Verdana</vt:lpstr>
      <vt:lpstr>Orly's Font 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355</cp:revision>
  <dcterms:created xsi:type="dcterms:W3CDTF">2011-06-12T17:04:43Z</dcterms:created>
  <dcterms:modified xsi:type="dcterms:W3CDTF">2015-06-07T13:47:43Z</dcterms:modified>
</cp:coreProperties>
</file>